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56" r:id="rId2"/>
    <p:sldId id="257" r:id="rId3"/>
    <p:sldId id="310" r:id="rId4"/>
    <p:sldId id="311" r:id="rId5"/>
    <p:sldId id="312" r:id="rId6"/>
    <p:sldId id="313" r:id="rId7"/>
    <p:sldId id="315" r:id="rId8"/>
    <p:sldId id="316" r:id="rId9"/>
    <p:sldId id="317" r:id="rId10"/>
    <p:sldId id="319" r:id="rId11"/>
    <p:sldId id="321" r:id="rId12"/>
    <p:sldId id="322" r:id="rId13"/>
    <p:sldId id="318" r:id="rId14"/>
    <p:sldId id="320" r:id="rId15"/>
    <p:sldId id="309"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29">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勻芯 王" initials="勻芯" lastIdx="1" clrIdx="0">
    <p:extLst>
      <p:ext uri="{19B8F6BF-5375-455C-9EA6-DF929625EA0E}">
        <p15:presenceInfo xmlns:p15="http://schemas.microsoft.com/office/powerpoint/2012/main" userId="c555db4c2d69a1a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04C6"/>
    <a:srgbClr val="F5F4F1"/>
    <a:srgbClr val="FFE8B9"/>
    <a:srgbClr val="F6EF00"/>
    <a:srgbClr val="FF847B"/>
    <a:srgbClr val="B1D741"/>
    <a:srgbClr val="FFFDB7"/>
    <a:srgbClr val="5FC3F8"/>
    <a:srgbClr val="5E12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8092" autoAdjust="0"/>
  </p:normalViewPr>
  <p:slideViewPr>
    <p:cSldViewPr snapToGrid="0" showGuides="1">
      <p:cViewPr varScale="1">
        <p:scale>
          <a:sx n="78" d="100"/>
          <a:sy n="78" d="100"/>
        </p:scale>
        <p:origin x="850" y="48"/>
      </p:cViewPr>
      <p:guideLst>
        <p:guide orient="horz" pos="1729"/>
        <p:guide pos="3840"/>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pPr/>
              <a:t>2021/6/4</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pPr/>
              <a:t>‹#›</a:t>
            </a:fld>
            <a:endParaRPr lang="zh-CN" altLang="en-US"/>
          </a:p>
        </p:txBody>
      </p:sp>
    </p:spTree>
    <p:extLst>
      <p:ext uri="{BB962C8B-B14F-4D97-AF65-F5344CB8AC3E}">
        <p14:creationId xmlns:p14="http://schemas.microsoft.com/office/powerpoint/2010/main" val="2919522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pPr/>
              <a:t>2021/6/4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pPr/>
              <a:t>‹#›</a:t>
            </a:fld>
            <a:endParaRPr lang="zh-CN" altLang="en-US"/>
          </a:p>
        </p:txBody>
      </p:sp>
    </p:spTree>
    <p:extLst>
      <p:ext uri="{BB962C8B-B14F-4D97-AF65-F5344CB8AC3E}">
        <p14:creationId xmlns:p14="http://schemas.microsoft.com/office/powerpoint/2010/main" val="4160844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TW" sz="1200" b="0" i="0" kern="1200" dirty="0" err="1" smtClean="0">
                <a:solidFill>
                  <a:schemeClr val="tx1"/>
                </a:solidFill>
                <a:effectLst/>
                <a:latin typeface="+mn-lt"/>
                <a:ea typeface="+mn-ea"/>
                <a:cs typeface="+mn-cs"/>
              </a:rPr>
              <a:t>Loulizi</a:t>
            </a:r>
            <a:r>
              <a:rPr lang="en-US" altLang="zh-TW" sz="1200" b="0" i="0" kern="1200" dirty="0" smtClean="0">
                <a:solidFill>
                  <a:schemeClr val="tx1"/>
                </a:solidFill>
                <a:effectLst/>
                <a:latin typeface="+mn-lt"/>
                <a:ea typeface="+mn-ea"/>
                <a:cs typeface="+mn-cs"/>
              </a:rPr>
              <a:t>, </a:t>
            </a:r>
            <a:r>
              <a:rPr lang="en-US" altLang="zh-TW" sz="1200" b="0" i="0" kern="1200" dirty="0" err="1" smtClean="0">
                <a:solidFill>
                  <a:schemeClr val="tx1"/>
                </a:solidFill>
                <a:effectLst/>
                <a:latin typeface="+mn-lt"/>
                <a:ea typeface="+mn-ea"/>
                <a:cs typeface="+mn-cs"/>
              </a:rPr>
              <a:t>Bichiou</a:t>
            </a:r>
            <a:r>
              <a:rPr lang="en-US" altLang="zh-TW" sz="1200" b="0" i="0" kern="1200" dirty="0" smtClean="0">
                <a:solidFill>
                  <a:schemeClr val="tx1"/>
                </a:solidFill>
                <a:effectLst/>
                <a:latin typeface="+mn-lt"/>
                <a:ea typeface="+mn-ea"/>
                <a:cs typeface="+mn-cs"/>
              </a:rPr>
              <a:t>, &amp; </a:t>
            </a:r>
            <a:r>
              <a:rPr lang="en-US" altLang="zh-TW" sz="1200" b="0" i="0" kern="1200" dirty="0" err="1" smtClean="0">
                <a:solidFill>
                  <a:schemeClr val="tx1"/>
                </a:solidFill>
                <a:effectLst/>
                <a:latin typeface="+mn-lt"/>
                <a:ea typeface="+mn-ea"/>
                <a:cs typeface="+mn-cs"/>
              </a:rPr>
              <a:t>Rakha</a:t>
            </a:r>
            <a:r>
              <a:rPr lang="en-US" altLang="zh-TW" sz="1200" b="0" i="0" kern="1200" dirty="0" smtClean="0">
                <a:solidFill>
                  <a:schemeClr val="tx1"/>
                </a:solidFill>
                <a:effectLst/>
                <a:latin typeface="+mn-lt"/>
                <a:ea typeface="+mn-ea"/>
                <a:cs typeface="+mn-cs"/>
              </a:rPr>
              <a:t>. (2019). Steady-state car-following time gaps: an empirical study using naturalistic driving data. </a:t>
            </a:r>
            <a:r>
              <a:rPr lang="en-US" altLang="zh-TW" sz="1200" b="0" i="1" kern="1200" dirty="0" smtClean="0">
                <a:solidFill>
                  <a:schemeClr val="tx1"/>
                </a:solidFill>
                <a:effectLst/>
                <a:latin typeface="+mn-lt"/>
                <a:ea typeface="+mn-ea"/>
                <a:cs typeface="+mn-cs"/>
              </a:rPr>
              <a:t>Journal of advanced transportation</a:t>
            </a:r>
            <a:r>
              <a:rPr lang="en-US" altLang="zh-TW" sz="1200" b="0" i="0" kern="1200" dirty="0" smtClean="0">
                <a:solidFill>
                  <a:schemeClr val="tx1"/>
                </a:solidFill>
                <a:effectLst/>
                <a:latin typeface="+mn-lt"/>
                <a:ea typeface="+mn-ea"/>
                <a:cs typeface="+mn-cs"/>
              </a:rPr>
              <a:t>, </a:t>
            </a:r>
            <a:r>
              <a:rPr lang="en-US" altLang="zh-TW" sz="1200" b="0" i="1" kern="1200" dirty="0" smtClean="0">
                <a:solidFill>
                  <a:schemeClr val="tx1"/>
                </a:solidFill>
                <a:effectLst/>
                <a:latin typeface="+mn-lt"/>
                <a:ea typeface="+mn-ea"/>
                <a:cs typeface="+mn-cs"/>
              </a:rPr>
              <a:t>2019</a:t>
            </a:r>
            <a:r>
              <a:rPr lang="en-US" altLang="zh-TW" sz="1200" b="0" i="0" kern="1200" dirty="0" smtClean="0">
                <a:solidFill>
                  <a:schemeClr val="tx1"/>
                </a:solidFill>
                <a:effectLst/>
                <a:latin typeface="+mn-lt"/>
                <a:ea typeface="+mn-ea"/>
                <a:cs typeface="+mn-cs"/>
              </a:rPr>
              <a:t>.</a:t>
            </a:r>
            <a:endParaRPr lang="en-US" altLang="zh-CN" dirty="0"/>
          </a:p>
        </p:txBody>
      </p:sp>
    </p:spTree>
    <p:extLst>
      <p:ext uri="{BB962C8B-B14F-4D97-AF65-F5344CB8AC3E}">
        <p14:creationId xmlns:p14="http://schemas.microsoft.com/office/powerpoint/2010/main" val="3421828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6837353-30EB-4A48-80EB-173D804AEFBD}" type="slidenum">
              <a:rPr lang="zh-CN" altLang="en-US" smtClean="0"/>
              <a:pPr/>
              <a:t>15</a:t>
            </a:fld>
            <a:endParaRPr lang="zh-CN" altLang="en-US"/>
          </a:p>
        </p:txBody>
      </p:sp>
    </p:spTree>
    <p:extLst>
      <p:ext uri="{BB962C8B-B14F-4D97-AF65-F5344CB8AC3E}">
        <p14:creationId xmlns:p14="http://schemas.microsoft.com/office/powerpoint/2010/main" val="665437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16B65BF0-A8D7-4EC8-838F-F903C6DC78DF}" type="datetimeFigureOut">
              <a:rPr lang="zh-CN" altLang="en-US" smtClean="0"/>
              <a:pPr/>
              <a:t>2021/6/4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28C04B3-5AF9-41D5-B5D6-1D49F122C36C}"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6B65BF0-A8D7-4EC8-838F-F903C6DC78DF}" type="datetimeFigureOut">
              <a:rPr lang="zh-CN" altLang="en-US" smtClean="0"/>
              <a:pPr/>
              <a:t>2021/6/4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28C04B3-5AF9-41D5-B5D6-1D49F122C36C}"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6B65BF0-A8D7-4EC8-838F-F903C6DC78DF}" type="datetimeFigureOut">
              <a:rPr lang="zh-CN" altLang="en-US" smtClean="0"/>
              <a:pPr/>
              <a:t>2021/6/4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28C04B3-5AF9-41D5-B5D6-1D49F122C36C}"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bg>
      <p:bgPr>
        <a:solidFill>
          <a:schemeClr val="bg1">
            <a:lumMod val="95000"/>
          </a:schemeClr>
        </a:solid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035C5D1-AD16-4B01-871F-DE047A6CFB67}" type="datetimeFigureOut">
              <a:rPr lang="zh-CN" altLang="en-US" smtClean="0"/>
              <a:pPr/>
              <a:t>2021/6/4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CDE635-3FC4-4B83-A3D1-632FFA341E9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6B65BF0-A8D7-4EC8-838F-F903C6DC78DF}" type="datetimeFigureOut">
              <a:rPr lang="zh-CN" altLang="en-US" smtClean="0"/>
              <a:pPr/>
              <a:t>2021/6/4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28C04B3-5AF9-41D5-B5D6-1D49F122C36C}"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16B65BF0-A8D7-4EC8-838F-F903C6DC78DF}" type="datetimeFigureOut">
              <a:rPr lang="zh-CN" altLang="en-US" smtClean="0"/>
              <a:pPr/>
              <a:t>2021/6/4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28C04B3-5AF9-41D5-B5D6-1D49F122C36C}"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6B65BF0-A8D7-4EC8-838F-F903C6DC78DF}" type="datetimeFigureOut">
              <a:rPr lang="zh-CN" altLang="en-US" smtClean="0"/>
              <a:pPr/>
              <a:t>2021/6/4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28C04B3-5AF9-41D5-B5D6-1D49F122C36C}"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6B65BF0-A8D7-4EC8-838F-F903C6DC78DF}" type="datetimeFigureOut">
              <a:rPr lang="zh-CN" altLang="en-US" smtClean="0"/>
              <a:pPr/>
              <a:t>2021/6/4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28C04B3-5AF9-41D5-B5D6-1D49F122C36C}"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16B65BF0-A8D7-4EC8-838F-F903C6DC78DF}" type="datetimeFigureOut">
              <a:rPr lang="zh-CN" altLang="en-US" smtClean="0"/>
              <a:pPr/>
              <a:t>2021/6/4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28C04B3-5AF9-41D5-B5D6-1D49F122C36C}" type="slidenum">
              <a:rPr lang="zh-CN" altLang="en-US" smtClean="0"/>
              <a:pPr/>
              <a:t>‹#›</a:t>
            </a:fld>
            <a:endParaRPr lang="zh-CN" altLang="en-US"/>
          </a:p>
        </p:txBody>
      </p:sp>
      <p:sp>
        <p:nvSpPr>
          <p:cNvPr id="7" name="任意多边形: 形状 6"/>
          <p:cNvSpPr/>
          <p:nvPr userDrawn="1"/>
        </p:nvSpPr>
        <p:spPr bwMode="auto">
          <a:xfrm>
            <a:off x="-7019" y="6169766"/>
            <a:ext cx="12181787" cy="688234"/>
          </a:xfrm>
          <a:custGeom>
            <a:avLst/>
            <a:gdLst>
              <a:gd name="connsiteX0" fmla="*/ 10418167 w 12181787"/>
              <a:gd name="connsiteY0" fmla="*/ 0 h 688234"/>
              <a:gd name="connsiteX1" fmla="*/ 10783195 w 12181787"/>
              <a:gd name="connsiteY1" fmla="*/ 233910 h 688234"/>
              <a:gd name="connsiteX2" fmla="*/ 10947253 w 12181787"/>
              <a:gd name="connsiteY2" fmla="*/ 201081 h 688234"/>
              <a:gd name="connsiteX3" fmla="*/ 11308180 w 12181787"/>
              <a:gd name="connsiteY3" fmla="*/ 426784 h 688234"/>
              <a:gd name="connsiteX4" fmla="*/ 11390209 w 12181787"/>
              <a:gd name="connsiteY4" fmla="*/ 414473 h 688234"/>
              <a:gd name="connsiteX5" fmla="*/ 11623991 w 12181787"/>
              <a:gd name="connsiteY5" fmla="*/ 529376 h 688234"/>
              <a:gd name="connsiteX6" fmla="*/ 11890585 w 12181787"/>
              <a:gd name="connsiteY6" fmla="*/ 357021 h 688234"/>
              <a:gd name="connsiteX7" fmla="*/ 12153077 w 12181787"/>
              <a:gd name="connsiteY7" fmla="*/ 525272 h 688234"/>
              <a:gd name="connsiteX8" fmla="*/ 12181787 w 12181787"/>
              <a:gd name="connsiteY8" fmla="*/ 521169 h 688234"/>
              <a:gd name="connsiteX9" fmla="*/ 12181787 w 12181787"/>
              <a:gd name="connsiteY9" fmla="*/ 620566 h 688234"/>
              <a:gd name="connsiteX10" fmla="*/ 12181787 w 12181787"/>
              <a:gd name="connsiteY10" fmla="*/ 688234 h 688234"/>
              <a:gd name="connsiteX11" fmla="*/ 0 w 12181787"/>
              <a:gd name="connsiteY11" fmla="*/ 688234 h 688234"/>
              <a:gd name="connsiteX12" fmla="*/ 2522 w 12181787"/>
              <a:gd name="connsiteY12" fmla="*/ 663419 h 688234"/>
              <a:gd name="connsiteX13" fmla="*/ 689546 w 12181787"/>
              <a:gd name="connsiteY13" fmla="*/ 102592 h 688234"/>
              <a:gd name="connsiteX14" fmla="*/ 1280154 w 12181787"/>
              <a:gd name="connsiteY14" fmla="*/ 426784 h 688234"/>
              <a:gd name="connsiteX15" fmla="*/ 1608269 w 12181787"/>
              <a:gd name="connsiteY15" fmla="*/ 332399 h 688234"/>
              <a:gd name="connsiteX16" fmla="*/ 1870761 w 12181787"/>
              <a:gd name="connsiteY16" fmla="*/ 213392 h 688234"/>
              <a:gd name="connsiteX17" fmla="*/ 2096341 w 12181787"/>
              <a:gd name="connsiteY17" fmla="*/ 295466 h 688234"/>
              <a:gd name="connsiteX18" fmla="*/ 2276804 w 12181787"/>
              <a:gd name="connsiteY18" fmla="*/ 246221 h 688234"/>
              <a:gd name="connsiteX19" fmla="*/ 2592615 w 12181787"/>
              <a:gd name="connsiteY19" fmla="*/ 451406 h 688234"/>
              <a:gd name="connsiteX20" fmla="*/ 2658238 w 12181787"/>
              <a:gd name="connsiteY20" fmla="*/ 447302 h 688234"/>
              <a:gd name="connsiteX21" fmla="*/ 3047875 w 12181787"/>
              <a:gd name="connsiteY21" fmla="*/ 570413 h 688234"/>
              <a:gd name="connsiteX22" fmla="*/ 3293963 w 12181787"/>
              <a:gd name="connsiteY22" fmla="*/ 463717 h 688234"/>
              <a:gd name="connsiteX23" fmla="*/ 3302165 w 12181787"/>
              <a:gd name="connsiteY23" fmla="*/ 463717 h 688234"/>
              <a:gd name="connsiteX24" fmla="*/ 3597469 w 12181787"/>
              <a:gd name="connsiteY24" fmla="*/ 332399 h 688234"/>
              <a:gd name="connsiteX25" fmla="*/ 3806642 w 12181787"/>
              <a:gd name="connsiteY25" fmla="*/ 393954 h 688234"/>
              <a:gd name="connsiteX26" fmla="*/ 4110149 w 12181787"/>
              <a:gd name="connsiteY26" fmla="*/ 291362 h 688234"/>
              <a:gd name="connsiteX27" fmla="*/ 4434164 w 12181787"/>
              <a:gd name="connsiteY27" fmla="*/ 406265 h 688234"/>
              <a:gd name="connsiteX28" fmla="*/ 4585917 w 12181787"/>
              <a:gd name="connsiteY28" fmla="*/ 369332 h 688234"/>
              <a:gd name="connsiteX29" fmla="*/ 4754076 w 12181787"/>
              <a:gd name="connsiteY29" fmla="*/ 418576 h 688234"/>
              <a:gd name="connsiteX30" fmla="*/ 5197032 w 12181787"/>
              <a:gd name="connsiteY30" fmla="*/ 90281 h 688234"/>
              <a:gd name="connsiteX31" fmla="*/ 5582567 w 12181787"/>
              <a:gd name="connsiteY31" fmla="*/ 299569 h 688234"/>
              <a:gd name="connsiteX32" fmla="*/ 5726118 w 12181787"/>
              <a:gd name="connsiteY32" fmla="*/ 274947 h 688234"/>
              <a:gd name="connsiteX33" fmla="*/ 6050131 w 12181787"/>
              <a:gd name="connsiteY33" fmla="*/ 410369 h 688234"/>
              <a:gd name="connsiteX34" fmla="*/ 6394652 w 12181787"/>
              <a:gd name="connsiteY34" fmla="*/ 102592 h 688234"/>
              <a:gd name="connsiteX35" fmla="*/ 6726869 w 12181787"/>
              <a:gd name="connsiteY35" fmla="*/ 365228 h 688234"/>
              <a:gd name="connsiteX36" fmla="*/ 6907332 w 12181787"/>
              <a:gd name="connsiteY36" fmla="*/ 258532 h 688234"/>
              <a:gd name="connsiteX37" fmla="*/ 7013970 w 12181787"/>
              <a:gd name="connsiteY37" fmla="*/ 291362 h 688234"/>
              <a:gd name="connsiteX38" fmla="*/ 7255955 w 12181787"/>
              <a:gd name="connsiteY38" fmla="*/ 114903 h 688234"/>
              <a:gd name="connsiteX39" fmla="*/ 7477433 w 12181787"/>
              <a:gd name="connsiteY39" fmla="*/ 242118 h 688234"/>
              <a:gd name="connsiteX40" fmla="*/ 7678404 w 12181787"/>
              <a:gd name="connsiteY40" fmla="*/ 155940 h 688234"/>
              <a:gd name="connsiteX41" fmla="*/ 7953200 w 12181787"/>
              <a:gd name="connsiteY41" fmla="*/ 422680 h 688234"/>
              <a:gd name="connsiteX42" fmla="*/ 8145968 w 12181787"/>
              <a:gd name="connsiteY42" fmla="*/ 348814 h 688234"/>
              <a:gd name="connsiteX43" fmla="*/ 8396156 w 12181787"/>
              <a:gd name="connsiteY43" fmla="*/ 492443 h 688234"/>
              <a:gd name="connsiteX44" fmla="*/ 8420764 w 12181787"/>
              <a:gd name="connsiteY44" fmla="*/ 496546 h 688234"/>
              <a:gd name="connsiteX45" fmla="*/ 8634039 w 12181787"/>
              <a:gd name="connsiteY45" fmla="*/ 369332 h 688234"/>
              <a:gd name="connsiteX46" fmla="*/ 8642242 w 12181787"/>
              <a:gd name="connsiteY46" fmla="*/ 369332 h 688234"/>
              <a:gd name="connsiteX47" fmla="*/ 8904735 w 12181787"/>
              <a:gd name="connsiteY47" fmla="*/ 217496 h 688234"/>
              <a:gd name="connsiteX48" fmla="*/ 9146720 w 12181787"/>
              <a:gd name="connsiteY48" fmla="*/ 336503 h 688234"/>
              <a:gd name="connsiteX49" fmla="*/ 9421516 w 12181787"/>
              <a:gd name="connsiteY49" fmla="*/ 201081 h 688234"/>
              <a:gd name="connsiteX50" fmla="*/ 9675806 w 12181787"/>
              <a:gd name="connsiteY50" fmla="*/ 311880 h 688234"/>
              <a:gd name="connsiteX51" fmla="*/ 9823458 w 12181787"/>
              <a:gd name="connsiteY51" fmla="*/ 274947 h 688234"/>
              <a:gd name="connsiteX52" fmla="*/ 10016225 w 12181787"/>
              <a:gd name="connsiteY52" fmla="*/ 336503 h 688234"/>
              <a:gd name="connsiteX53" fmla="*/ 10418167 w 12181787"/>
              <a:gd name="connsiteY53" fmla="*/ 0 h 688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2181787" h="688234">
                <a:moveTo>
                  <a:pt x="10418167" y="0"/>
                </a:moveTo>
                <a:cubicBezTo>
                  <a:pt x="10578123" y="0"/>
                  <a:pt x="10721674" y="94385"/>
                  <a:pt x="10783195" y="233910"/>
                </a:cubicBezTo>
                <a:cubicBezTo>
                  <a:pt x="10832412" y="213392"/>
                  <a:pt x="10889833" y="201081"/>
                  <a:pt x="10947253" y="201081"/>
                </a:cubicBezTo>
                <a:cubicBezTo>
                  <a:pt x="11103108" y="201081"/>
                  <a:pt x="11242557" y="291362"/>
                  <a:pt x="11308180" y="426784"/>
                </a:cubicBezTo>
                <a:cubicBezTo>
                  <a:pt x="11332788" y="418576"/>
                  <a:pt x="11361499" y="414473"/>
                  <a:pt x="11390209" y="414473"/>
                </a:cubicBezTo>
                <a:cubicBezTo>
                  <a:pt x="11484542" y="414473"/>
                  <a:pt x="11570672" y="459613"/>
                  <a:pt x="11623991" y="529376"/>
                </a:cubicBezTo>
                <a:cubicBezTo>
                  <a:pt x="11669107" y="430887"/>
                  <a:pt x="11771643" y="357021"/>
                  <a:pt x="11890585" y="357021"/>
                </a:cubicBezTo>
                <a:cubicBezTo>
                  <a:pt x="12005425" y="357021"/>
                  <a:pt x="12107961" y="426784"/>
                  <a:pt x="12153077" y="525272"/>
                </a:cubicBezTo>
                <a:lnTo>
                  <a:pt x="12181787" y="521169"/>
                </a:lnTo>
                <a:cubicBezTo>
                  <a:pt x="12181787" y="521169"/>
                  <a:pt x="12181787" y="521169"/>
                  <a:pt x="12181787" y="620566"/>
                </a:cubicBezTo>
                <a:lnTo>
                  <a:pt x="12181787" y="688234"/>
                </a:lnTo>
                <a:lnTo>
                  <a:pt x="0" y="688234"/>
                </a:lnTo>
                <a:lnTo>
                  <a:pt x="2522" y="663419"/>
                </a:lnTo>
                <a:cubicBezTo>
                  <a:pt x="68241" y="344518"/>
                  <a:pt x="352202" y="102592"/>
                  <a:pt x="689546" y="102592"/>
                </a:cubicBezTo>
                <a:cubicBezTo>
                  <a:pt x="935632" y="102592"/>
                  <a:pt x="1157110" y="233910"/>
                  <a:pt x="1280154" y="426784"/>
                </a:cubicBezTo>
                <a:cubicBezTo>
                  <a:pt x="1374487" y="373436"/>
                  <a:pt x="1489327" y="336503"/>
                  <a:pt x="1608269" y="332399"/>
                </a:cubicBezTo>
                <a:cubicBezTo>
                  <a:pt x="1669791" y="258532"/>
                  <a:pt x="1764124" y="213392"/>
                  <a:pt x="1870761" y="213392"/>
                </a:cubicBezTo>
                <a:cubicBezTo>
                  <a:pt x="1956892" y="213392"/>
                  <a:pt x="2034819" y="246221"/>
                  <a:pt x="2096341" y="295466"/>
                </a:cubicBezTo>
                <a:cubicBezTo>
                  <a:pt x="2149659" y="262636"/>
                  <a:pt x="2211182" y="246221"/>
                  <a:pt x="2276804" y="246221"/>
                </a:cubicBezTo>
                <a:cubicBezTo>
                  <a:pt x="2416254" y="246221"/>
                  <a:pt x="2539296" y="332399"/>
                  <a:pt x="2592615" y="451406"/>
                </a:cubicBezTo>
                <a:cubicBezTo>
                  <a:pt x="2613122" y="451406"/>
                  <a:pt x="2637731" y="447302"/>
                  <a:pt x="2658238" y="447302"/>
                </a:cubicBezTo>
                <a:cubicBezTo>
                  <a:pt x="2801789" y="447302"/>
                  <a:pt x="2937136" y="492443"/>
                  <a:pt x="3047875" y="570413"/>
                </a:cubicBezTo>
                <a:cubicBezTo>
                  <a:pt x="3109397" y="504754"/>
                  <a:pt x="3195527" y="463717"/>
                  <a:pt x="3293963" y="463717"/>
                </a:cubicBezTo>
                <a:cubicBezTo>
                  <a:pt x="3298064" y="463717"/>
                  <a:pt x="3302165" y="463717"/>
                  <a:pt x="3302165" y="463717"/>
                </a:cubicBezTo>
                <a:cubicBezTo>
                  <a:pt x="3375991" y="381643"/>
                  <a:pt x="3482628" y="332399"/>
                  <a:pt x="3597469" y="332399"/>
                </a:cubicBezTo>
                <a:cubicBezTo>
                  <a:pt x="3675396" y="332399"/>
                  <a:pt x="3745121" y="357021"/>
                  <a:pt x="3806642" y="393954"/>
                </a:cubicBezTo>
                <a:cubicBezTo>
                  <a:pt x="3892772" y="328295"/>
                  <a:pt x="3995309" y="291362"/>
                  <a:pt x="4110149" y="291362"/>
                </a:cubicBezTo>
                <a:cubicBezTo>
                  <a:pt x="4233193" y="291362"/>
                  <a:pt x="4343932" y="336503"/>
                  <a:pt x="4434164" y="406265"/>
                </a:cubicBezTo>
                <a:cubicBezTo>
                  <a:pt x="4479279" y="381643"/>
                  <a:pt x="4532598" y="369332"/>
                  <a:pt x="4585917" y="369332"/>
                </a:cubicBezTo>
                <a:cubicBezTo>
                  <a:pt x="4647438" y="369332"/>
                  <a:pt x="4704858" y="385747"/>
                  <a:pt x="4754076" y="418576"/>
                </a:cubicBezTo>
                <a:cubicBezTo>
                  <a:pt x="4811496" y="229807"/>
                  <a:pt x="4987857" y="90281"/>
                  <a:pt x="5197032" y="90281"/>
                </a:cubicBezTo>
                <a:cubicBezTo>
                  <a:pt x="5356988" y="90281"/>
                  <a:pt x="5500539" y="172355"/>
                  <a:pt x="5582567" y="299569"/>
                </a:cubicBezTo>
                <a:cubicBezTo>
                  <a:pt x="5627682" y="283155"/>
                  <a:pt x="5676900" y="274947"/>
                  <a:pt x="5726118" y="274947"/>
                </a:cubicBezTo>
                <a:cubicBezTo>
                  <a:pt x="5853262" y="274947"/>
                  <a:pt x="5968102" y="328295"/>
                  <a:pt x="6050131" y="410369"/>
                </a:cubicBezTo>
                <a:cubicBezTo>
                  <a:pt x="6070639" y="238014"/>
                  <a:pt x="6214189" y="102592"/>
                  <a:pt x="6394652" y="102592"/>
                </a:cubicBezTo>
                <a:cubicBezTo>
                  <a:pt x="6554608" y="102592"/>
                  <a:pt x="6689956" y="213392"/>
                  <a:pt x="6726869" y="365228"/>
                </a:cubicBezTo>
                <a:cubicBezTo>
                  <a:pt x="6759681" y="299569"/>
                  <a:pt x="6829405" y="258532"/>
                  <a:pt x="6907332" y="258532"/>
                </a:cubicBezTo>
                <a:cubicBezTo>
                  <a:pt x="6944245" y="258532"/>
                  <a:pt x="6985260" y="270844"/>
                  <a:pt x="7013970" y="291362"/>
                </a:cubicBezTo>
                <a:cubicBezTo>
                  <a:pt x="7046781" y="188770"/>
                  <a:pt x="7145216" y="114903"/>
                  <a:pt x="7255955" y="114903"/>
                </a:cubicBezTo>
                <a:cubicBezTo>
                  <a:pt x="7354390" y="114903"/>
                  <a:pt x="7436418" y="168251"/>
                  <a:pt x="7477433" y="242118"/>
                </a:cubicBezTo>
                <a:cubicBezTo>
                  <a:pt x="7530752" y="188770"/>
                  <a:pt x="7600476" y="155940"/>
                  <a:pt x="7678404" y="155940"/>
                </a:cubicBezTo>
                <a:cubicBezTo>
                  <a:pt x="7826056" y="155940"/>
                  <a:pt x="7949099" y="274947"/>
                  <a:pt x="7953200" y="422680"/>
                </a:cubicBezTo>
                <a:cubicBezTo>
                  <a:pt x="8002418" y="377539"/>
                  <a:pt x="8072142" y="348814"/>
                  <a:pt x="8145968" y="348814"/>
                </a:cubicBezTo>
                <a:cubicBezTo>
                  <a:pt x="8252606" y="348814"/>
                  <a:pt x="8342837" y="406265"/>
                  <a:pt x="8396156" y="492443"/>
                </a:cubicBezTo>
                <a:cubicBezTo>
                  <a:pt x="8396156" y="492443"/>
                  <a:pt x="8396156" y="492443"/>
                  <a:pt x="8420764" y="496546"/>
                </a:cubicBezTo>
                <a:cubicBezTo>
                  <a:pt x="8461779" y="418576"/>
                  <a:pt x="8543808" y="369332"/>
                  <a:pt x="8634039" y="369332"/>
                </a:cubicBezTo>
                <a:cubicBezTo>
                  <a:pt x="8638141" y="369332"/>
                  <a:pt x="8642242" y="369332"/>
                  <a:pt x="8642242" y="369332"/>
                </a:cubicBezTo>
                <a:cubicBezTo>
                  <a:pt x="8695561" y="279051"/>
                  <a:pt x="8793996" y="217496"/>
                  <a:pt x="8904735" y="217496"/>
                </a:cubicBezTo>
                <a:cubicBezTo>
                  <a:pt x="9003169" y="217496"/>
                  <a:pt x="9089299" y="262636"/>
                  <a:pt x="9146720" y="336503"/>
                </a:cubicBezTo>
                <a:cubicBezTo>
                  <a:pt x="9208241" y="254429"/>
                  <a:pt x="9310777" y="201081"/>
                  <a:pt x="9421516" y="201081"/>
                </a:cubicBezTo>
                <a:cubicBezTo>
                  <a:pt x="9519951" y="201081"/>
                  <a:pt x="9610183" y="242118"/>
                  <a:pt x="9675806" y="311880"/>
                </a:cubicBezTo>
                <a:cubicBezTo>
                  <a:pt x="9720922" y="291362"/>
                  <a:pt x="9770139" y="274947"/>
                  <a:pt x="9823458" y="274947"/>
                </a:cubicBezTo>
                <a:cubicBezTo>
                  <a:pt x="9897284" y="274947"/>
                  <a:pt x="9962907" y="299569"/>
                  <a:pt x="10016225" y="336503"/>
                </a:cubicBezTo>
                <a:cubicBezTo>
                  <a:pt x="10053138" y="143629"/>
                  <a:pt x="10217196" y="0"/>
                  <a:pt x="10418167" y="0"/>
                </a:cubicBezTo>
                <a:close/>
              </a:path>
            </a:pathLst>
          </a:custGeom>
          <a:solidFill>
            <a:schemeClr val="bg1">
              <a:alpha val="80000"/>
            </a:schemeClr>
          </a:solidFill>
          <a:ln>
            <a:noFill/>
          </a:ln>
        </p:spPr>
        <p:txBody>
          <a:bodyPr vert="horz" wrap="square" lIns="91440" tIns="45720" rIns="91440" bIns="45720" numCol="1" anchor="t" anchorCtr="0" compatLnSpc="1">
            <a:noAutofit/>
          </a:bodyPr>
          <a:lstStyle/>
          <a:p>
            <a:endParaRPr lang="zh-CN" altLang="en-US">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6B65BF0-A8D7-4EC8-838F-F903C6DC78DF}" type="datetimeFigureOut">
              <a:rPr lang="zh-CN" altLang="en-US" smtClean="0"/>
              <a:pPr/>
              <a:t>2021/6/4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28C04B3-5AF9-41D5-B5D6-1D49F122C36C}" type="slidenum">
              <a:rPr lang="zh-CN" altLang="en-US" smtClean="0"/>
              <a:pPr/>
              <a:t>‹#›</a:t>
            </a:fld>
            <a:endParaRPr lang="zh-CN" altLang="en-US"/>
          </a:p>
        </p:txBody>
      </p:sp>
      <p:sp>
        <p:nvSpPr>
          <p:cNvPr id="6" name="任意多边形: 形状 5"/>
          <p:cNvSpPr/>
          <p:nvPr userDrawn="1"/>
        </p:nvSpPr>
        <p:spPr bwMode="auto">
          <a:xfrm>
            <a:off x="-7019" y="6169766"/>
            <a:ext cx="12181787" cy="688234"/>
          </a:xfrm>
          <a:custGeom>
            <a:avLst/>
            <a:gdLst>
              <a:gd name="connsiteX0" fmla="*/ 10418167 w 12181787"/>
              <a:gd name="connsiteY0" fmla="*/ 0 h 688234"/>
              <a:gd name="connsiteX1" fmla="*/ 10783195 w 12181787"/>
              <a:gd name="connsiteY1" fmla="*/ 233910 h 688234"/>
              <a:gd name="connsiteX2" fmla="*/ 10947253 w 12181787"/>
              <a:gd name="connsiteY2" fmla="*/ 201081 h 688234"/>
              <a:gd name="connsiteX3" fmla="*/ 11308180 w 12181787"/>
              <a:gd name="connsiteY3" fmla="*/ 426784 h 688234"/>
              <a:gd name="connsiteX4" fmla="*/ 11390209 w 12181787"/>
              <a:gd name="connsiteY4" fmla="*/ 414473 h 688234"/>
              <a:gd name="connsiteX5" fmla="*/ 11623991 w 12181787"/>
              <a:gd name="connsiteY5" fmla="*/ 529376 h 688234"/>
              <a:gd name="connsiteX6" fmla="*/ 11890585 w 12181787"/>
              <a:gd name="connsiteY6" fmla="*/ 357021 h 688234"/>
              <a:gd name="connsiteX7" fmla="*/ 12153077 w 12181787"/>
              <a:gd name="connsiteY7" fmla="*/ 525272 h 688234"/>
              <a:gd name="connsiteX8" fmla="*/ 12181787 w 12181787"/>
              <a:gd name="connsiteY8" fmla="*/ 521169 h 688234"/>
              <a:gd name="connsiteX9" fmla="*/ 12181787 w 12181787"/>
              <a:gd name="connsiteY9" fmla="*/ 620566 h 688234"/>
              <a:gd name="connsiteX10" fmla="*/ 12181787 w 12181787"/>
              <a:gd name="connsiteY10" fmla="*/ 688234 h 688234"/>
              <a:gd name="connsiteX11" fmla="*/ 0 w 12181787"/>
              <a:gd name="connsiteY11" fmla="*/ 688234 h 688234"/>
              <a:gd name="connsiteX12" fmla="*/ 2522 w 12181787"/>
              <a:gd name="connsiteY12" fmla="*/ 663419 h 688234"/>
              <a:gd name="connsiteX13" fmla="*/ 689546 w 12181787"/>
              <a:gd name="connsiteY13" fmla="*/ 102592 h 688234"/>
              <a:gd name="connsiteX14" fmla="*/ 1280154 w 12181787"/>
              <a:gd name="connsiteY14" fmla="*/ 426784 h 688234"/>
              <a:gd name="connsiteX15" fmla="*/ 1608269 w 12181787"/>
              <a:gd name="connsiteY15" fmla="*/ 332399 h 688234"/>
              <a:gd name="connsiteX16" fmla="*/ 1870761 w 12181787"/>
              <a:gd name="connsiteY16" fmla="*/ 213392 h 688234"/>
              <a:gd name="connsiteX17" fmla="*/ 2096341 w 12181787"/>
              <a:gd name="connsiteY17" fmla="*/ 295466 h 688234"/>
              <a:gd name="connsiteX18" fmla="*/ 2276804 w 12181787"/>
              <a:gd name="connsiteY18" fmla="*/ 246221 h 688234"/>
              <a:gd name="connsiteX19" fmla="*/ 2592615 w 12181787"/>
              <a:gd name="connsiteY19" fmla="*/ 451406 h 688234"/>
              <a:gd name="connsiteX20" fmla="*/ 2658238 w 12181787"/>
              <a:gd name="connsiteY20" fmla="*/ 447302 h 688234"/>
              <a:gd name="connsiteX21" fmla="*/ 3047875 w 12181787"/>
              <a:gd name="connsiteY21" fmla="*/ 570413 h 688234"/>
              <a:gd name="connsiteX22" fmla="*/ 3293963 w 12181787"/>
              <a:gd name="connsiteY22" fmla="*/ 463717 h 688234"/>
              <a:gd name="connsiteX23" fmla="*/ 3302165 w 12181787"/>
              <a:gd name="connsiteY23" fmla="*/ 463717 h 688234"/>
              <a:gd name="connsiteX24" fmla="*/ 3597469 w 12181787"/>
              <a:gd name="connsiteY24" fmla="*/ 332399 h 688234"/>
              <a:gd name="connsiteX25" fmla="*/ 3806642 w 12181787"/>
              <a:gd name="connsiteY25" fmla="*/ 393954 h 688234"/>
              <a:gd name="connsiteX26" fmla="*/ 4110149 w 12181787"/>
              <a:gd name="connsiteY26" fmla="*/ 291362 h 688234"/>
              <a:gd name="connsiteX27" fmla="*/ 4434164 w 12181787"/>
              <a:gd name="connsiteY27" fmla="*/ 406265 h 688234"/>
              <a:gd name="connsiteX28" fmla="*/ 4585917 w 12181787"/>
              <a:gd name="connsiteY28" fmla="*/ 369332 h 688234"/>
              <a:gd name="connsiteX29" fmla="*/ 4754076 w 12181787"/>
              <a:gd name="connsiteY29" fmla="*/ 418576 h 688234"/>
              <a:gd name="connsiteX30" fmla="*/ 5197032 w 12181787"/>
              <a:gd name="connsiteY30" fmla="*/ 90281 h 688234"/>
              <a:gd name="connsiteX31" fmla="*/ 5582567 w 12181787"/>
              <a:gd name="connsiteY31" fmla="*/ 299569 h 688234"/>
              <a:gd name="connsiteX32" fmla="*/ 5726118 w 12181787"/>
              <a:gd name="connsiteY32" fmla="*/ 274947 h 688234"/>
              <a:gd name="connsiteX33" fmla="*/ 6050131 w 12181787"/>
              <a:gd name="connsiteY33" fmla="*/ 410369 h 688234"/>
              <a:gd name="connsiteX34" fmla="*/ 6394652 w 12181787"/>
              <a:gd name="connsiteY34" fmla="*/ 102592 h 688234"/>
              <a:gd name="connsiteX35" fmla="*/ 6726869 w 12181787"/>
              <a:gd name="connsiteY35" fmla="*/ 365228 h 688234"/>
              <a:gd name="connsiteX36" fmla="*/ 6907332 w 12181787"/>
              <a:gd name="connsiteY36" fmla="*/ 258532 h 688234"/>
              <a:gd name="connsiteX37" fmla="*/ 7013970 w 12181787"/>
              <a:gd name="connsiteY37" fmla="*/ 291362 h 688234"/>
              <a:gd name="connsiteX38" fmla="*/ 7255955 w 12181787"/>
              <a:gd name="connsiteY38" fmla="*/ 114903 h 688234"/>
              <a:gd name="connsiteX39" fmla="*/ 7477433 w 12181787"/>
              <a:gd name="connsiteY39" fmla="*/ 242118 h 688234"/>
              <a:gd name="connsiteX40" fmla="*/ 7678404 w 12181787"/>
              <a:gd name="connsiteY40" fmla="*/ 155940 h 688234"/>
              <a:gd name="connsiteX41" fmla="*/ 7953200 w 12181787"/>
              <a:gd name="connsiteY41" fmla="*/ 422680 h 688234"/>
              <a:gd name="connsiteX42" fmla="*/ 8145968 w 12181787"/>
              <a:gd name="connsiteY42" fmla="*/ 348814 h 688234"/>
              <a:gd name="connsiteX43" fmla="*/ 8396156 w 12181787"/>
              <a:gd name="connsiteY43" fmla="*/ 492443 h 688234"/>
              <a:gd name="connsiteX44" fmla="*/ 8420764 w 12181787"/>
              <a:gd name="connsiteY44" fmla="*/ 496546 h 688234"/>
              <a:gd name="connsiteX45" fmla="*/ 8634039 w 12181787"/>
              <a:gd name="connsiteY45" fmla="*/ 369332 h 688234"/>
              <a:gd name="connsiteX46" fmla="*/ 8642242 w 12181787"/>
              <a:gd name="connsiteY46" fmla="*/ 369332 h 688234"/>
              <a:gd name="connsiteX47" fmla="*/ 8904735 w 12181787"/>
              <a:gd name="connsiteY47" fmla="*/ 217496 h 688234"/>
              <a:gd name="connsiteX48" fmla="*/ 9146720 w 12181787"/>
              <a:gd name="connsiteY48" fmla="*/ 336503 h 688234"/>
              <a:gd name="connsiteX49" fmla="*/ 9421516 w 12181787"/>
              <a:gd name="connsiteY49" fmla="*/ 201081 h 688234"/>
              <a:gd name="connsiteX50" fmla="*/ 9675806 w 12181787"/>
              <a:gd name="connsiteY50" fmla="*/ 311880 h 688234"/>
              <a:gd name="connsiteX51" fmla="*/ 9823458 w 12181787"/>
              <a:gd name="connsiteY51" fmla="*/ 274947 h 688234"/>
              <a:gd name="connsiteX52" fmla="*/ 10016225 w 12181787"/>
              <a:gd name="connsiteY52" fmla="*/ 336503 h 688234"/>
              <a:gd name="connsiteX53" fmla="*/ 10418167 w 12181787"/>
              <a:gd name="connsiteY53" fmla="*/ 0 h 688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2181787" h="688234">
                <a:moveTo>
                  <a:pt x="10418167" y="0"/>
                </a:moveTo>
                <a:cubicBezTo>
                  <a:pt x="10578123" y="0"/>
                  <a:pt x="10721674" y="94385"/>
                  <a:pt x="10783195" y="233910"/>
                </a:cubicBezTo>
                <a:cubicBezTo>
                  <a:pt x="10832412" y="213392"/>
                  <a:pt x="10889833" y="201081"/>
                  <a:pt x="10947253" y="201081"/>
                </a:cubicBezTo>
                <a:cubicBezTo>
                  <a:pt x="11103108" y="201081"/>
                  <a:pt x="11242557" y="291362"/>
                  <a:pt x="11308180" y="426784"/>
                </a:cubicBezTo>
                <a:cubicBezTo>
                  <a:pt x="11332788" y="418576"/>
                  <a:pt x="11361499" y="414473"/>
                  <a:pt x="11390209" y="414473"/>
                </a:cubicBezTo>
                <a:cubicBezTo>
                  <a:pt x="11484542" y="414473"/>
                  <a:pt x="11570672" y="459613"/>
                  <a:pt x="11623991" y="529376"/>
                </a:cubicBezTo>
                <a:cubicBezTo>
                  <a:pt x="11669107" y="430887"/>
                  <a:pt x="11771643" y="357021"/>
                  <a:pt x="11890585" y="357021"/>
                </a:cubicBezTo>
                <a:cubicBezTo>
                  <a:pt x="12005425" y="357021"/>
                  <a:pt x="12107961" y="426784"/>
                  <a:pt x="12153077" y="525272"/>
                </a:cubicBezTo>
                <a:lnTo>
                  <a:pt x="12181787" y="521169"/>
                </a:lnTo>
                <a:cubicBezTo>
                  <a:pt x="12181787" y="521169"/>
                  <a:pt x="12181787" y="521169"/>
                  <a:pt x="12181787" y="620566"/>
                </a:cubicBezTo>
                <a:lnTo>
                  <a:pt x="12181787" y="688234"/>
                </a:lnTo>
                <a:lnTo>
                  <a:pt x="0" y="688234"/>
                </a:lnTo>
                <a:lnTo>
                  <a:pt x="2522" y="663419"/>
                </a:lnTo>
                <a:cubicBezTo>
                  <a:pt x="68241" y="344518"/>
                  <a:pt x="352202" y="102592"/>
                  <a:pt x="689546" y="102592"/>
                </a:cubicBezTo>
                <a:cubicBezTo>
                  <a:pt x="935632" y="102592"/>
                  <a:pt x="1157110" y="233910"/>
                  <a:pt x="1280154" y="426784"/>
                </a:cubicBezTo>
                <a:cubicBezTo>
                  <a:pt x="1374487" y="373436"/>
                  <a:pt x="1489327" y="336503"/>
                  <a:pt x="1608269" y="332399"/>
                </a:cubicBezTo>
                <a:cubicBezTo>
                  <a:pt x="1669791" y="258532"/>
                  <a:pt x="1764124" y="213392"/>
                  <a:pt x="1870761" y="213392"/>
                </a:cubicBezTo>
                <a:cubicBezTo>
                  <a:pt x="1956892" y="213392"/>
                  <a:pt x="2034819" y="246221"/>
                  <a:pt x="2096341" y="295466"/>
                </a:cubicBezTo>
                <a:cubicBezTo>
                  <a:pt x="2149659" y="262636"/>
                  <a:pt x="2211182" y="246221"/>
                  <a:pt x="2276804" y="246221"/>
                </a:cubicBezTo>
                <a:cubicBezTo>
                  <a:pt x="2416254" y="246221"/>
                  <a:pt x="2539296" y="332399"/>
                  <a:pt x="2592615" y="451406"/>
                </a:cubicBezTo>
                <a:cubicBezTo>
                  <a:pt x="2613122" y="451406"/>
                  <a:pt x="2637731" y="447302"/>
                  <a:pt x="2658238" y="447302"/>
                </a:cubicBezTo>
                <a:cubicBezTo>
                  <a:pt x="2801789" y="447302"/>
                  <a:pt x="2937136" y="492443"/>
                  <a:pt x="3047875" y="570413"/>
                </a:cubicBezTo>
                <a:cubicBezTo>
                  <a:pt x="3109397" y="504754"/>
                  <a:pt x="3195527" y="463717"/>
                  <a:pt x="3293963" y="463717"/>
                </a:cubicBezTo>
                <a:cubicBezTo>
                  <a:pt x="3298064" y="463717"/>
                  <a:pt x="3302165" y="463717"/>
                  <a:pt x="3302165" y="463717"/>
                </a:cubicBezTo>
                <a:cubicBezTo>
                  <a:pt x="3375991" y="381643"/>
                  <a:pt x="3482628" y="332399"/>
                  <a:pt x="3597469" y="332399"/>
                </a:cubicBezTo>
                <a:cubicBezTo>
                  <a:pt x="3675396" y="332399"/>
                  <a:pt x="3745121" y="357021"/>
                  <a:pt x="3806642" y="393954"/>
                </a:cubicBezTo>
                <a:cubicBezTo>
                  <a:pt x="3892772" y="328295"/>
                  <a:pt x="3995309" y="291362"/>
                  <a:pt x="4110149" y="291362"/>
                </a:cubicBezTo>
                <a:cubicBezTo>
                  <a:pt x="4233193" y="291362"/>
                  <a:pt x="4343932" y="336503"/>
                  <a:pt x="4434164" y="406265"/>
                </a:cubicBezTo>
                <a:cubicBezTo>
                  <a:pt x="4479279" y="381643"/>
                  <a:pt x="4532598" y="369332"/>
                  <a:pt x="4585917" y="369332"/>
                </a:cubicBezTo>
                <a:cubicBezTo>
                  <a:pt x="4647438" y="369332"/>
                  <a:pt x="4704858" y="385747"/>
                  <a:pt x="4754076" y="418576"/>
                </a:cubicBezTo>
                <a:cubicBezTo>
                  <a:pt x="4811496" y="229807"/>
                  <a:pt x="4987857" y="90281"/>
                  <a:pt x="5197032" y="90281"/>
                </a:cubicBezTo>
                <a:cubicBezTo>
                  <a:pt x="5356988" y="90281"/>
                  <a:pt x="5500539" y="172355"/>
                  <a:pt x="5582567" y="299569"/>
                </a:cubicBezTo>
                <a:cubicBezTo>
                  <a:pt x="5627682" y="283155"/>
                  <a:pt x="5676900" y="274947"/>
                  <a:pt x="5726118" y="274947"/>
                </a:cubicBezTo>
                <a:cubicBezTo>
                  <a:pt x="5853262" y="274947"/>
                  <a:pt x="5968102" y="328295"/>
                  <a:pt x="6050131" y="410369"/>
                </a:cubicBezTo>
                <a:cubicBezTo>
                  <a:pt x="6070639" y="238014"/>
                  <a:pt x="6214189" y="102592"/>
                  <a:pt x="6394652" y="102592"/>
                </a:cubicBezTo>
                <a:cubicBezTo>
                  <a:pt x="6554608" y="102592"/>
                  <a:pt x="6689956" y="213392"/>
                  <a:pt x="6726869" y="365228"/>
                </a:cubicBezTo>
                <a:cubicBezTo>
                  <a:pt x="6759681" y="299569"/>
                  <a:pt x="6829405" y="258532"/>
                  <a:pt x="6907332" y="258532"/>
                </a:cubicBezTo>
                <a:cubicBezTo>
                  <a:pt x="6944245" y="258532"/>
                  <a:pt x="6985260" y="270844"/>
                  <a:pt x="7013970" y="291362"/>
                </a:cubicBezTo>
                <a:cubicBezTo>
                  <a:pt x="7046781" y="188770"/>
                  <a:pt x="7145216" y="114903"/>
                  <a:pt x="7255955" y="114903"/>
                </a:cubicBezTo>
                <a:cubicBezTo>
                  <a:pt x="7354390" y="114903"/>
                  <a:pt x="7436418" y="168251"/>
                  <a:pt x="7477433" y="242118"/>
                </a:cubicBezTo>
                <a:cubicBezTo>
                  <a:pt x="7530752" y="188770"/>
                  <a:pt x="7600476" y="155940"/>
                  <a:pt x="7678404" y="155940"/>
                </a:cubicBezTo>
                <a:cubicBezTo>
                  <a:pt x="7826056" y="155940"/>
                  <a:pt x="7949099" y="274947"/>
                  <a:pt x="7953200" y="422680"/>
                </a:cubicBezTo>
                <a:cubicBezTo>
                  <a:pt x="8002418" y="377539"/>
                  <a:pt x="8072142" y="348814"/>
                  <a:pt x="8145968" y="348814"/>
                </a:cubicBezTo>
                <a:cubicBezTo>
                  <a:pt x="8252606" y="348814"/>
                  <a:pt x="8342837" y="406265"/>
                  <a:pt x="8396156" y="492443"/>
                </a:cubicBezTo>
                <a:cubicBezTo>
                  <a:pt x="8396156" y="492443"/>
                  <a:pt x="8396156" y="492443"/>
                  <a:pt x="8420764" y="496546"/>
                </a:cubicBezTo>
                <a:cubicBezTo>
                  <a:pt x="8461779" y="418576"/>
                  <a:pt x="8543808" y="369332"/>
                  <a:pt x="8634039" y="369332"/>
                </a:cubicBezTo>
                <a:cubicBezTo>
                  <a:pt x="8638141" y="369332"/>
                  <a:pt x="8642242" y="369332"/>
                  <a:pt x="8642242" y="369332"/>
                </a:cubicBezTo>
                <a:cubicBezTo>
                  <a:pt x="8695561" y="279051"/>
                  <a:pt x="8793996" y="217496"/>
                  <a:pt x="8904735" y="217496"/>
                </a:cubicBezTo>
                <a:cubicBezTo>
                  <a:pt x="9003169" y="217496"/>
                  <a:pt x="9089299" y="262636"/>
                  <a:pt x="9146720" y="336503"/>
                </a:cubicBezTo>
                <a:cubicBezTo>
                  <a:pt x="9208241" y="254429"/>
                  <a:pt x="9310777" y="201081"/>
                  <a:pt x="9421516" y="201081"/>
                </a:cubicBezTo>
                <a:cubicBezTo>
                  <a:pt x="9519951" y="201081"/>
                  <a:pt x="9610183" y="242118"/>
                  <a:pt x="9675806" y="311880"/>
                </a:cubicBezTo>
                <a:cubicBezTo>
                  <a:pt x="9720922" y="291362"/>
                  <a:pt x="9770139" y="274947"/>
                  <a:pt x="9823458" y="274947"/>
                </a:cubicBezTo>
                <a:cubicBezTo>
                  <a:pt x="9897284" y="274947"/>
                  <a:pt x="9962907" y="299569"/>
                  <a:pt x="10016225" y="336503"/>
                </a:cubicBezTo>
                <a:cubicBezTo>
                  <a:pt x="10053138" y="143629"/>
                  <a:pt x="10217196" y="0"/>
                  <a:pt x="10418167" y="0"/>
                </a:cubicBezTo>
                <a:close/>
              </a:path>
            </a:pathLst>
          </a:custGeom>
          <a:solidFill>
            <a:schemeClr val="bg1">
              <a:alpha val="80000"/>
            </a:schemeClr>
          </a:solidFill>
          <a:ln>
            <a:noFill/>
          </a:ln>
        </p:spPr>
        <p:txBody>
          <a:bodyPr vert="horz" wrap="square" lIns="91440" tIns="45720" rIns="91440" bIns="45720" numCol="1" anchor="t" anchorCtr="0" compatLnSpc="1">
            <a:noAutofit/>
          </a:bodyPr>
          <a:lstStyle/>
          <a:p>
            <a:endParaRPr lang="zh-CN" altLang="en-US">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6B65BF0-A8D7-4EC8-838F-F903C6DC78DF}" type="datetimeFigureOut">
              <a:rPr lang="zh-CN" altLang="en-US" smtClean="0"/>
              <a:pPr/>
              <a:t>2021/6/4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28C04B3-5AF9-41D5-B5D6-1D49F122C36C}"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6B65BF0-A8D7-4EC8-838F-F903C6DC78DF}" type="datetimeFigureOut">
              <a:rPr lang="zh-CN" altLang="en-US" smtClean="0"/>
              <a:pPr/>
              <a:t>2021/6/4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28C04B3-5AF9-41D5-B5D6-1D49F122C36C}"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4F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微软雅黑" panose="020B0503020204020204" pitchFamily="34" charset="-122"/>
                <a:ea typeface="微软雅黑" panose="020B0503020204020204" pitchFamily="34" charset="-122"/>
              </a:defRPr>
            </a:lvl1pPr>
          </a:lstStyle>
          <a:p>
            <a:fld id="{16B65BF0-A8D7-4EC8-838F-F903C6DC78DF}" type="datetimeFigureOut">
              <a:rPr lang="zh-CN" altLang="en-US" smtClean="0"/>
              <a:pPr/>
              <a:t>2021/6/4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微软雅黑" panose="020B0503020204020204" pitchFamily="34" charset="-122"/>
                <a:ea typeface="微软雅黑" panose="020B0503020204020204" pitchFamily="34" charset="-122"/>
              </a:defRPr>
            </a:lvl1pPr>
          </a:lstStyle>
          <a:p>
            <a:fld id="{628C04B3-5AF9-41D5-B5D6-1D49F122C36C}"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5F4F1"/>
        </a:solidFill>
        <a:effectLst/>
      </p:bgPr>
    </p:bg>
    <p:spTree>
      <p:nvGrpSpPr>
        <p:cNvPr id="1" name=""/>
        <p:cNvGrpSpPr/>
        <p:nvPr/>
      </p:nvGrpSpPr>
      <p:grpSpPr>
        <a:xfrm>
          <a:off x="0" y="0"/>
          <a:ext cx="0" cy="0"/>
          <a:chOff x="0" y="0"/>
          <a:chExt cx="0" cy="0"/>
        </a:xfrm>
      </p:grpSpPr>
      <p:sp>
        <p:nvSpPr>
          <p:cNvPr id="233" name="任意多边形: 形状 232"/>
          <p:cNvSpPr/>
          <p:nvPr/>
        </p:nvSpPr>
        <p:spPr bwMode="auto">
          <a:xfrm>
            <a:off x="-66419" y="2449909"/>
            <a:ext cx="12210821" cy="4339239"/>
          </a:xfrm>
          <a:custGeom>
            <a:avLst/>
            <a:gdLst>
              <a:gd name="connsiteX0" fmla="*/ 10429969 w 12210821"/>
              <a:gd name="connsiteY0" fmla="*/ 0 h 4439462"/>
              <a:gd name="connsiteX1" fmla="*/ 10794997 w 12210821"/>
              <a:gd name="connsiteY1" fmla="*/ 233910 h 4439462"/>
              <a:gd name="connsiteX2" fmla="*/ 10959055 w 12210821"/>
              <a:gd name="connsiteY2" fmla="*/ 201081 h 4439462"/>
              <a:gd name="connsiteX3" fmla="*/ 11319982 w 12210821"/>
              <a:gd name="connsiteY3" fmla="*/ 426784 h 4439462"/>
              <a:gd name="connsiteX4" fmla="*/ 11402011 w 12210821"/>
              <a:gd name="connsiteY4" fmla="*/ 414473 h 4439462"/>
              <a:gd name="connsiteX5" fmla="*/ 11635793 w 12210821"/>
              <a:gd name="connsiteY5" fmla="*/ 529376 h 4439462"/>
              <a:gd name="connsiteX6" fmla="*/ 11902387 w 12210821"/>
              <a:gd name="connsiteY6" fmla="*/ 357021 h 4439462"/>
              <a:gd name="connsiteX7" fmla="*/ 12164879 w 12210821"/>
              <a:gd name="connsiteY7" fmla="*/ 525272 h 4439462"/>
              <a:gd name="connsiteX8" fmla="*/ 12193589 w 12210821"/>
              <a:gd name="connsiteY8" fmla="*/ 521169 h 4439462"/>
              <a:gd name="connsiteX9" fmla="*/ 12193589 w 12210821"/>
              <a:gd name="connsiteY9" fmla="*/ 3482308 h 4439462"/>
              <a:gd name="connsiteX10" fmla="*/ 12193589 w 12210821"/>
              <a:gd name="connsiteY10" fmla="*/ 3582212 h 4439462"/>
              <a:gd name="connsiteX11" fmla="*/ 12210821 w 12210821"/>
              <a:gd name="connsiteY11" fmla="*/ 3582212 h 4439462"/>
              <a:gd name="connsiteX12" fmla="*/ 12210821 w 12210821"/>
              <a:gd name="connsiteY12" fmla="*/ 4439462 h 4439462"/>
              <a:gd name="connsiteX13" fmla="*/ 0 w 12210821"/>
              <a:gd name="connsiteY13" fmla="*/ 4439462 h 4439462"/>
              <a:gd name="connsiteX14" fmla="*/ 0 w 12210821"/>
              <a:gd name="connsiteY14" fmla="*/ 3582212 h 4439462"/>
              <a:gd name="connsiteX15" fmla="*/ 1 w 12210821"/>
              <a:gd name="connsiteY15" fmla="*/ 3582212 h 4439462"/>
              <a:gd name="connsiteX16" fmla="*/ 1 w 12210821"/>
              <a:gd name="connsiteY16" fmla="*/ 3491663 h 4439462"/>
              <a:gd name="connsiteX17" fmla="*/ 1 w 12210821"/>
              <a:gd name="connsiteY17" fmla="*/ 804323 h 4439462"/>
              <a:gd name="connsiteX18" fmla="*/ 701348 w 12210821"/>
              <a:gd name="connsiteY18" fmla="*/ 102592 h 4439462"/>
              <a:gd name="connsiteX19" fmla="*/ 1291956 w 12210821"/>
              <a:gd name="connsiteY19" fmla="*/ 426784 h 4439462"/>
              <a:gd name="connsiteX20" fmla="*/ 1620071 w 12210821"/>
              <a:gd name="connsiteY20" fmla="*/ 332399 h 4439462"/>
              <a:gd name="connsiteX21" fmla="*/ 1882563 w 12210821"/>
              <a:gd name="connsiteY21" fmla="*/ 213392 h 4439462"/>
              <a:gd name="connsiteX22" fmla="*/ 2108143 w 12210821"/>
              <a:gd name="connsiteY22" fmla="*/ 295466 h 4439462"/>
              <a:gd name="connsiteX23" fmla="*/ 2288606 w 12210821"/>
              <a:gd name="connsiteY23" fmla="*/ 246221 h 4439462"/>
              <a:gd name="connsiteX24" fmla="*/ 2604417 w 12210821"/>
              <a:gd name="connsiteY24" fmla="*/ 451406 h 4439462"/>
              <a:gd name="connsiteX25" fmla="*/ 2670040 w 12210821"/>
              <a:gd name="connsiteY25" fmla="*/ 447302 h 4439462"/>
              <a:gd name="connsiteX26" fmla="*/ 3059677 w 12210821"/>
              <a:gd name="connsiteY26" fmla="*/ 570413 h 4439462"/>
              <a:gd name="connsiteX27" fmla="*/ 3305764 w 12210821"/>
              <a:gd name="connsiteY27" fmla="*/ 463717 h 4439462"/>
              <a:gd name="connsiteX28" fmla="*/ 3313967 w 12210821"/>
              <a:gd name="connsiteY28" fmla="*/ 463717 h 4439462"/>
              <a:gd name="connsiteX29" fmla="*/ 3609271 w 12210821"/>
              <a:gd name="connsiteY29" fmla="*/ 332399 h 4439462"/>
              <a:gd name="connsiteX30" fmla="*/ 3818444 w 12210821"/>
              <a:gd name="connsiteY30" fmla="*/ 393954 h 4439462"/>
              <a:gd name="connsiteX31" fmla="*/ 4121951 w 12210821"/>
              <a:gd name="connsiteY31" fmla="*/ 291362 h 4439462"/>
              <a:gd name="connsiteX32" fmla="*/ 4445965 w 12210821"/>
              <a:gd name="connsiteY32" fmla="*/ 406265 h 4439462"/>
              <a:gd name="connsiteX33" fmla="*/ 4597718 w 12210821"/>
              <a:gd name="connsiteY33" fmla="*/ 369332 h 4439462"/>
              <a:gd name="connsiteX34" fmla="*/ 4765878 w 12210821"/>
              <a:gd name="connsiteY34" fmla="*/ 418576 h 4439462"/>
              <a:gd name="connsiteX35" fmla="*/ 5208833 w 12210821"/>
              <a:gd name="connsiteY35" fmla="*/ 90281 h 4439462"/>
              <a:gd name="connsiteX36" fmla="*/ 5594369 w 12210821"/>
              <a:gd name="connsiteY36" fmla="*/ 299569 h 4439462"/>
              <a:gd name="connsiteX37" fmla="*/ 5737919 w 12210821"/>
              <a:gd name="connsiteY37" fmla="*/ 274947 h 4439462"/>
              <a:gd name="connsiteX38" fmla="*/ 6061933 w 12210821"/>
              <a:gd name="connsiteY38" fmla="*/ 410369 h 4439462"/>
              <a:gd name="connsiteX39" fmla="*/ 6406454 w 12210821"/>
              <a:gd name="connsiteY39" fmla="*/ 102592 h 4439462"/>
              <a:gd name="connsiteX40" fmla="*/ 6738671 w 12210821"/>
              <a:gd name="connsiteY40" fmla="*/ 365228 h 4439462"/>
              <a:gd name="connsiteX41" fmla="*/ 6919134 w 12210821"/>
              <a:gd name="connsiteY41" fmla="*/ 258532 h 4439462"/>
              <a:gd name="connsiteX42" fmla="*/ 7025772 w 12210821"/>
              <a:gd name="connsiteY42" fmla="*/ 291362 h 4439462"/>
              <a:gd name="connsiteX43" fmla="*/ 7267757 w 12210821"/>
              <a:gd name="connsiteY43" fmla="*/ 114903 h 4439462"/>
              <a:gd name="connsiteX44" fmla="*/ 7489235 w 12210821"/>
              <a:gd name="connsiteY44" fmla="*/ 242118 h 4439462"/>
              <a:gd name="connsiteX45" fmla="*/ 7690206 w 12210821"/>
              <a:gd name="connsiteY45" fmla="*/ 155940 h 4439462"/>
              <a:gd name="connsiteX46" fmla="*/ 7965002 w 12210821"/>
              <a:gd name="connsiteY46" fmla="*/ 422680 h 4439462"/>
              <a:gd name="connsiteX47" fmla="*/ 8157770 w 12210821"/>
              <a:gd name="connsiteY47" fmla="*/ 348814 h 4439462"/>
              <a:gd name="connsiteX48" fmla="*/ 8407958 w 12210821"/>
              <a:gd name="connsiteY48" fmla="*/ 492443 h 4439462"/>
              <a:gd name="connsiteX49" fmla="*/ 8432566 w 12210821"/>
              <a:gd name="connsiteY49" fmla="*/ 496546 h 4439462"/>
              <a:gd name="connsiteX50" fmla="*/ 8645841 w 12210821"/>
              <a:gd name="connsiteY50" fmla="*/ 369332 h 4439462"/>
              <a:gd name="connsiteX51" fmla="*/ 8654044 w 12210821"/>
              <a:gd name="connsiteY51" fmla="*/ 369332 h 4439462"/>
              <a:gd name="connsiteX52" fmla="*/ 8916537 w 12210821"/>
              <a:gd name="connsiteY52" fmla="*/ 217496 h 4439462"/>
              <a:gd name="connsiteX53" fmla="*/ 9158522 w 12210821"/>
              <a:gd name="connsiteY53" fmla="*/ 336503 h 4439462"/>
              <a:gd name="connsiteX54" fmla="*/ 9433318 w 12210821"/>
              <a:gd name="connsiteY54" fmla="*/ 201081 h 4439462"/>
              <a:gd name="connsiteX55" fmla="*/ 9687608 w 12210821"/>
              <a:gd name="connsiteY55" fmla="*/ 311880 h 4439462"/>
              <a:gd name="connsiteX56" fmla="*/ 9835260 w 12210821"/>
              <a:gd name="connsiteY56" fmla="*/ 274947 h 4439462"/>
              <a:gd name="connsiteX57" fmla="*/ 10028027 w 12210821"/>
              <a:gd name="connsiteY57" fmla="*/ 336503 h 4439462"/>
              <a:gd name="connsiteX58" fmla="*/ 10429969 w 12210821"/>
              <a:gd name="connsiteY58" fmla="*/ 0 h 4439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210821" h="4439462">
                <a:moveTo>
                  <a:pt x="10429969" y="0"/>
                </a:moveTo>
                <a:cubicBezTo>
                  <a:pt x="10589925" y="0"/>
                  <a:pt x="10733476" y="94385"/>
                  <a:pt x="10794997" y="233910"/>
                </a:cubicBezTo>
                <a:cubicBezTo>
                  <a:pt x="10844214" y="213392"/>
                  <a:pt x="10901635" y="201081"/>
                  <a:pt x="10959055" y="201081"/>
                </a:cubicBezTo>
                <a:cubicBezTo>
                  <a:pt x="11114910" y="201081"/>
                  <a:pt x="11254359" y="291362"/>
                  <a:pt x="11319982" y="426784"/>
                </a:cubicBezTo>
                <a:cubicBezTo>
                  <a:pt x="11344590" y="418576"/>
                  <a:pt x="11373301" y="414473"/>
                  <a:pt x="11402011" y="414473"/>
                </a:cubicBezTo>
                <a:cubicBezTo>
                  <a:pt x="11496344" y="414473"/>
                  <a:pt x="11582474" y="459613"/>
                  <a:pt x="11635793" y="529376"/>
                </a:cubicBezTo>
                <a:cubicBezTo>
                  <a:pt x="11680909" y="430887"/>
                  <a:pt x="11783445" y="357021"/>
                  <a:pt x="11902387" y="357021"/>
                </a:cubicBezTo>
                <a:cubicBezTo>
                  <a:pt x="12017227" y="357021"/>
                  <a:pt x="12119763" y="426784"/>
                  <a:pt x="12164879" y="525272"/>
                </a:cubicBezTo>
                <a:lnTo>
                  <a:pt x="12193589" y="521169"/>
                </a:lnTo>
                <a:cubicBezTo>
                  <a:pt x="12193589" y="521169"/>
                  <a:pt x="12193589" y="521169"/>
                  <a:pt x="12193589" y="3482308"/>
                </a:cubicBezTo>
                <a:lnTo>
                  <a:pt x="12193589" y="3582212"/>
                </a:lnTo>
                <a:lnTo>
                  <a:pt x="12210821" y="3582212"/>
                </a:lnTo>
                <a:lnTo>
                  <a:pt x="12210821" y="4439462"/>
                </a:lnTo>
                <a:lnTo>
                  <a:pt x="0" y="4439462"/>
                </a:lnTo>
                <a:lnTo>
                  <a:pt x="0" y="3582212"/>
                </a:lnTo>
                <a:lnTo>
                  <a:pt x="1" y="3582212"/>
                </a:lnTo>
                <a:lnTo>
                  <a:pt x="1" y="3491663"/>
                </a:lnTo>
                <a:cubicBezTo>
                  <a:pt x="1" y="3030549"/>
                  <a:pt x="1" y="2222019"/>
                  <a:pt x="1" y="804323"/>
                </a:cubicBezTo>
                <a:cubicBezTo>
                  <a:pt x="1" y="418576"/>
                  <a:pt x="315812" y="102592"/>
                  <a:pt x="701348" y="102592"/>
                </a:cubicBezTo>
                <a:cubicBezTo>
                  <a:pt x="947434" y="102592"/>
                  <a:pt x="1168912" y="233910"/>
                  <a:pt x="1291956" y="426784"/>
                </a:cubicBezTo>
                <a:cubicBezTo>
                  <a:pt x="1386289" y="373436"/>
                  <a:pt x="1501129" y="336503"/>
                  <a:pt x="1620071" y="332399"/>
                </a:cubicBezTo>
                <a:cubicBezTo>
                  <a:pt x="1681593" y="258532"/>
                  <a:pt x="1775926" y="213392"/>
                  <a:pt x="1882563" y="213392"/>
                </a:cubicBezTo>
                <a:cubicBezTo>
                  <a:pt x="1968694" y="213392"/>
                  <a:pt x="2046621" y="246221"/>
                  <a:pt x="2108143" y="295466"/>
                </a:cubicBezTo>
                <a:cubicBezTo>
                  <a:pt x="2161461" y="262636"/>
                  <a:pt x="2222983" y="246221"/>
                  <a:pt x="2288606" y="246221"/>
                </a:cubicBezTo>
                <a:cubicBezTo>
                  <a:pt x="2428055" y="246221"/>
                  <a:pt x="2551098" y="332399"/>
                  <a:pt x="2604417" y="451406"/>
                </a:cubicBezTo>
                <a:cubicBezTo>
                  <a:pt x="2624924" y="451406"/>
                  <a:pt x="2649533" y="447302"/>
                  <a:pt x="2670040" y="447302"/>
                </a:cubicBezTo>
                <a:cubicBezTo>
                  <a:pt x="2813591" y="447302"/>
                  <a:pt x="2948938" y="492443"/>
                  <a:pt x="3059677" y="570413"/>
                </a:cubicBezTo>
                <a:cubicBezTo>
                  <a:pt x="3121199" y="504754"/>
                  <a:pt x="3207329" y="463717"/>
                  <a:pt x="3305764" y="463717"/>
                </a:cubicBezTo>
                <a:cubicBezTo>
                  <a:pt x="3309865" y="463717"/>
                  <a:pt x="3313967" y="463717"/>
                  <a:pt x="3313967" y="463717"/>
                </a:cubicBezTo>
                <a:cubicBezTo>
                  <a:pt x="3387793" y="381643"/>
                  <a:pt x="3494430" y="332399"/>
                  <a:pt x="3609271" y="332399"/>
                </a:cubicBezTo>
                <a:cubicBezTo>
                  <a:pt x="3687198" y="332399"/>
                  <a:pt x="3756923" y="357021"/>
                  <a:pt x="3818444" y="393954"/>
                </a:cubicBezTo>
                <a:cubicBezTo>
                  <a:pt x="3904574" y="328295"/>
                  <a:pt x="4007111" y="291362"/>
                  <a:pt x="4121951" y="291362"/>
                </a:cubicBezTo>
                <a:cubicBezTo>
                  <a:pt x="4244994" y="291362"/>
                  <a:pt x="4355733" y="336503"/>
                  <a:pt x="4445965" y="406265"/>
                </a:cubicBezTo>
                <a:cubicBezTo>
                  <a:pt x="4491081" y="381643"/>
                  <a:pt x="4544399" y="369332"/>
                  <a:pt x="4597718" y="369332"/>
                </a:cubicBezTo>
                <a:cubicBezTo>
                  <a:pt x="4659240" y="369332"/>
                  <a:pt x="4716660" y="385747"/>
                  <a:pt x="4765878" y="418576"/>
                </a:cubicBezTo>
                <a:cubicBezTo>
                  <a:pt x="4823297" y="229807"/>
                  <a:pt x="4999660" y="90281"/>
                  <a:pt x="5208833" y="90281"/>
                </a:cubicBezTo>
                <a:cubicBezTo>
                  <a:pt x="5368790" y="90281"/>
                  <a:pt x="5512340" y="172355"/>
                  <a:pt x="5594369" y="299569"/>
                </a:cubicBezTo>
                <a:cubicBezTo>
                  <a:pt x="5639484" y="283155"/>
                  <a:pt x="5688702" y="274947"/>
                  <a:pt x="5737919" y="274947"/>
                </a:cubicBezTo>
                <a:cubicBezTo>
                  <a:pt x="5865064" y="274947"/>
                  <a:pt x="5979904" y="328295"/>
                  <a:pt x="6061933" y="410369"/>
                </a:cubicBezTo>
                <a:cubicBezTo>
                  <a:pt x="6082441" y="238014"/>
                  <a:pt x="6225991" y="102592"/>
                  <a:pt x="6406454" y="102592"/>
                </a:cubicBezTo>
                <a:cubicBezTo>
                  <a:pt x="6566410" y="102592"/>
                  <a:pt x="6701758" y="213392"/>
                  <a:pt x="6738671" y="365228"/>
                </a:cubicBezTo>
                <a:cubicBezTo>
                  <a:pt x="6771483" y="299569"/>
                  <a:pt x="6841207" y="258532"/>
                  <a:pt x="6919134" y="258532"/>
                </a:cubicBezTo>
                <a:cubicBezTo>
                  <a:pt x="6956047" y="258532"/>
                  <a:pt x="6997062" y="270844"/>
                  <a:pt x="7025772" y="291362"/>
                </a:cubicBezTo>
                <a:cubicBezTo>
                  <a:pt x="7058583" y="188770"/>
                  <a:pt x="7157018" y="114903"/>
                  <a:pt x="7267757" y="114903"/>
                </a:cubicBezTo>
                <a:cubicBezTo>
                  <a:pt x="7366192" y="114903"/>
                  <a:pt x="7448220" y="168251"/>
                  <a:pt x="7489235" y="242118"/>
                </a:cubicBezTo>
                <a:cubicBezTo>
                  <a:pt x="7542554" y="188770"/>
                  <a:pt x="7612278" y="155940"/>
                  <a:pt x="7690206" y="155940"/>
                </a:cubicBezTo>
                <a:cubicBezTo>
                  <a:pt x="7837858" y="155940"/>
                  <a:pt x="7960901" y="274947"/>
                  <a:pt x="7965002" y="422680"/>
                </a:cubicBezTo>
                <a:cubicBezTo>
                  <a:pt x="8014220" y="377539"/>
                  <a:pt x="8083944" y="348814"/>
                  <a:pt x="8157770" y="348814"/>
                </a:cubicBezTo>
                <a:cubicBezTo>
                  <a:pt x="8264408" y="348814"/>
                  <a:pt x="8354639" y="406265"/>
                  <a:pt x="8407958" y="492443"/>
                </a:cubicBezTo>
                <a:cubicBezTo>
                  <a:pt x="8407958" y="492443"/>
                  <a:pt x="8407958" y="492443"/>
                  <a:pt x="8432566" y="496546"/>
                </a:cubicBezTo>
                <a:cubicBezTo>
                  <a:pt x="8473581" y="418576"/>
                  <a:pt x="8555610" y="369332"/>
                  <a:pt x="8645841" y="369332"/>
                </a:cubicBezTo>
                <a:cubicBezTo>
                  <a:pt x="8649943" y="369332"/>
                  <a:pt x="8654044" y="369332"/>
                  <a:pt x="8654044" y="369332"/>
                </a:cubicBezTo>
                <a:cubicBezTo>
                  <a:pt x="8707363" y="279051"/>
                  <a:pt x="8805798" y="217496"/>
                  <a:pt x="8916537" y="217496"/>
                </a:cubicBezTo>
                <a:cubicBezTo>
                  <a:pt x="9014971" y="217496"/>
                  <a:pt x="9101101" y="262636"/>
                  <a:pt x="9158522" y="336503"/>
                </a:cubicBezTo>
                <a:cubicBezTo>
                  <a:pt x="9220043" y="254429"/>
                  <a:pt x="9322579" y="201081"/>
                  <a:pt x="9433318" y="201081"/>
                </a:cubicBezTo>
                <a:cubicBezTo>
                  <a:pt x="9531753" y="201081"/>
                  <a:pt x="9621985" y="242118"/>
                  <a:pt x="9687608" y="311880"/>
                </a:cubicBezTo>
                <a:cubicBezTo>
                  <a:pt x="9732724" y="291362"/>
                  <a:pt x="9781941" y="274947"/>
                  <a:pt x="9835260" y="274947"/>
                </a:cubicBezTo>
                <a:cubicBezTo>
                  <a:pt x="9909086" y="274947"/>
                  <a:pt x="9974709" y="299569"/>
                  <a:pt x="10028027" y="336503"/>
                </a:cubicBezTo>
                <a:cubicBezTo>
                  <a:pt x="10064940" y="143629"/>
                  <a:pt x="10228998" y="0"/>
                  <a:pt x="10429969" y="0"/>
                </a:cubicBezTo>
                <a:close/>
              </a:path>
            </a:pathLst>
          </a:custGeom>
          <a:solidFill>
            <a:schemeClr val="bg1">
              <a:alpha val="80000"/>
            </a:schemeClr>
          </a:solidFill>
          <a:ln>
            <a:noFill/>
          </a:ln>
        </p:spPr>
        <p:txBody>
          <a:bodyPr vert="horz" wrap="square" lIns="91440" tIns="45720" rIns="91440" bIns="45720" numCol="1" anchor="t" anchorCtr="0" compatLnSpc="1">
            <a:noAutofit/>
          </a:bodyPr>
          <a:lstStyle/>
          <a:p>
            <a:endParaRPr lang="zh-CN" altLang="en-US" dirty="0">
              <a:latin typeface="微软雅黑" panose="020B0503020204020204" pitchFamily="34" charset="-122"/>
              <a:ea typeface="微软雅黑" panose="020B0503020204020204" pitchFamily="34" charset="-122"/>
            </a:endParaRPr>
          </a:p>
        </p:txBody>
      </p:sp>
      <p:sp>
        <p:nvSpPr>
          <p:cNvPr id="234" name="文本框 6"/>
          <p:cNvSpPr txBox="1"/>
          <p:nvPr/>
        </p:nvSpPr>
        <p:spPr>
          <a:xfrm>
            <a:off x="1164771" y="742346"/>
            <a:ext cx="10036629" cy="3208571"/>
          </a:xfrm>
          <a:prstGeom prst="rect">
            <a:avLst/>
          </a:prstGeom>
          <a:noFill/>
        </p:spPr>
        <p:txBody>
          <a:bodyPr wrap="square" lIns="68580" tIns="34290" rIns="68580" bIns="34290" rtlCol="0">
            <a:spAutoFit/>
          </a:bodyPr>
          <a:lstStyle/>
          <a:p>
            <a:pPr algn="ctr"/>
            <a:r>
              <a:rPr lang="en-US" altLang="zh-TW" sz="4400" b="1" dirty="0">
                <a:latin typeface="Times New Roman" panose="02020603050405020304" pitchFamily="18" charset="0"/>
                <a:ea typeface="微軟正黑體" panose="020B0604030504040204" pitchFamily="34" charset="-120"/>
                <a:cs typeface="Times New Roman" panose="02020603050405020304" pitchFamily="18" charset="0"/>
              </a:rPr>
              <a:t>Steady-State Car-Following Time Gaps: An Empirical Study Using Naturalistic Driving </a:t>
            </a:r>
            <a:r>
              <a:rPr lang="en-US" altLang="zh-TW" sz="4400" b="1" dirty="0" smtClean="0">
                <a:latin typeface="Times New Roman" panose="02020603050405020304" pitchFamily="18" charset="0"/>
                <a:ea typeface="微軟正黑體" panose="020B0604030504040204" pitchFamily="34" charset="-120"/>
                <a:cs typeface="Times New Roman" panose="02020603050405020304" pitchFamily="18" charset="0"/>
              </a:rPr>
              <a:t>Data</a:t>
            </a:r>
          </a:p>
          <a:p>
            <a:pPr algn="ctr"/>
            <a:r>
              <a:rPr lang="zh-TW" altLang="en-US" sz="3600" b="1" dirty="0" smtClean="0">
                <a:latin typeface="Times New Roman" panose="02020603050405020304" pitchFamily="18" charset="0"/>
                <a:ea typeface="微軟正黑體" panose="020B0604030504040204" pitchFamily="34" charset="-120"/>
                <a:cs typeface="Times New Roman" panose="02020603050405020304" pitchFamily="18" charset="0"/>
              </a:rPr>
              <a:t>穩定狀態跟</a:t>
            </a:r>
            <a:r>
              <a:rPr lang="zh-TW" altLang="en-US" sz="3600" b="1" dirty="0">
                <a:latin typeface="Times New Roman" panose="02020603050405020304" pitchFamily="18" charset="0"/>
                <a:ea typeface="微軟正黑體" panose="020B0604030504040204" pitchFamily="34" charset="-120"/>
                <a:cs typeface="Times New Roman" panose="02020603050405020304" pitchFamily="18" charset="0"/>
              </a:rPr>
              <a:t>車時間間隔：一項</a:t>
            </a:r>
            <a:r>
              <a:rPr lang="zh-TW" altLang="en-US" sz="3600" b="1" dirty="0" smtClean="0">
                <a:latin typeface="Times New Roman" panose="02020603050405020304" pitchFamily="18" charset="0"/>
                <a:ea typeface="微軟正黑體" panose="020B0604030504040204" pitchFamily="34" charset="-120"/>
                <a:cs typeface="Times New Roman" panose="02020603050405020304" pitchFamily="18" charset="0"/>
              </a:rPr>
              <a:t>使用駕駛</a:t>
            </a:r>
            <a:r>
              <a:rPr lang="zh-TW" altLang="en-US" sz="3600" b="1" dirty="0">
                <a:latin typeface="Times New Roman" panose="02020603050405020304" pitchFamily="18" charset="0"/>
                <a:ea typeface="微軟正黑體" panose="020B0604030504040204" pitchFamily="34" charset="-120"/>
                <a:cs typeface="Times New Roman" panose="02020603050405020304" pitchFamily="18" charset="0"/>
              </a:rPr>
              <a:t>數據的實證研究</a:t>
            </a:r>
            <a:endParaRPr lang="en-US" altLang="zh-TW" sz="3600" b="1"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35" name="文本框 3074"/>
          <p:cNvSpPr txBox="1"/>
          <p:nvPr/>
        </p:nvSpPr>
        <p:spPr>
          <a:xfrm>
            <a:off x="1406448" y="4370775"/>
            <a:ext cx="9588123" cy="1546577"/>
          </a:xfrm>
          <a:prstGeom prst="rect">
            <a:avLst/>
          </a:prstGeom>
          <a:noFill/>
          <a:ln w="9525">
            <a:noFill/>
            <a:miter/>
          </a:ln>
          <a:effectLst/>
        </p:spPr>
        <p:txBody>
          <a:bodyPr vert="horz" wrap="square" lIns="68580" tIns="34290" rIns="68580" bIns="34290" anchor="t">
            <a:spAutoFit/>
          </a:bodyPr>
          <a:lstStyle/>
          <a:p>
            <a:pPr lvl="0" eaLnBrk="0" hangingPunct="0"/>
            <a:r>
              <a:rPr lang="zh-TW" altLang="en-US" sz="2400" b="1"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sym typeface="+mn-lt"/>
              </a:rPr>
              <a:t>作者：</a:t>
            </a:r>
            <a:r>
              <a:rPr lang="en-US" altLang="zh-TW" sz="2400" b="1" dirty="0" err="1" smtClean="0">
                <a:latin typeface="Times New Roman" panose="02020603050405020304" pitchFamily="18" charset="0"/>
                <a:ea typeface="微軟正黑體" panose="020B0604030504040204" pitchFamily="34" charset="-120"/>
                <a:cs typeface="Times New Roman" panose="02020603050405020304" pitchFamily="18" charset="0"/>
              </a:rPr>
              <a:t>Loulizi</a:t>
            </a:r>
            <a:r>
              <a:rPr lang="en-US" altLang="zh-TW" sz="2400" b="1" dirty="0" smtClean="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400" b="1" dirty="0" err="1" smtClean="0">
                <a:latin typeface="Times New Roman" panose="02020603050405020304" pitchFamily="18" charset="0"/>
                <a:ea typeface="微軟正黑體" panose="020B0604030504040204" pitchFamily="34" charset="-120"/>
                <a:cs typeface="Times New Roman" panose="02020603050405020304" pitchFamily="18" charset="0"/>
              </a:rPr>
              <a:t>Bichiou</a:t>
            </a:r>
            <a:r>
              <a:rPr lang="en-US" altLang="zh-TW" sz="2400" b="1" dirty="0" smtClean="0">
                <a:latin typeface="Times New Roman" panose="02020603050405020304" pitchFamily="18" charset="0"/>
                <a:ea typeface="微軟正黑體" panose="020B0604030504040204" pitchFamily="34" charset="-120"/>
                <a:cs typeface="Times New Roman" panose="02020603050405020304" pitchFamily="18" charset="0"/>
              </a:rPr>
              <a:t>, &amp; </a:t>
            </a:r>
            <a:r>
              <a:rPr lang="en-US" altLang="zh-TW" sz="2400" b="1" dirty="0" err="1" smtClean="0">
                <a:latin typeface="Times New Roman" panose="02020603050405020304" pitchFamily="18" charset="0"/>
                <a:ea typeface="微軟正黑體" panose="020B0604030504040204" pitchFamily="34" charset="-120"/>
                <a:cs typeface="Times New Roman" panose="02020603050405020304" pitchFamily="18" charset="0"/>
              </a:rPr>
              <a:t>Rakha</a:t>
            </a:r>
            <a:r>
              <a:rPr lang="en-US" altLang="zh-TW" sz="2400" b="1" dirty="0" smtClean="0">
                <a:latin typeface="Times New Roman" panose="02020603050405020304" pitchFamily="18" charset="0"/>
                <a:ea typeface="微軟正黑體" panose="020B0604030504040204" pitchFamily="34" charset="-120"/>
                <a:cs typeface="Times New Roman" panose="02020603050405020304" pitchFamily="18" charset="0"/>
              </a:rPr>
              <a:t>. (2019). </a:t>
            </a:r>
            <a:endParaRPr lang="en-US" altLang="zh-TW" sz="2400" b="1"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sym typeface="+mn-lt"/>
            </a:endParaRPr>
          </a:p>
          <a:p>
            <a:pPr lvl="0" eaLnBrk="0" hangingPunct="0"/>
            <a:r>
              <a:rPr lang="zh-TW" altLang="en-US" sz="2400" b="1"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sym typeface="+mn-lt"/>
              </a:rPr>
              <a:t>期刊：</a:t>
            </a:r>
            <a:r>
              <a:rPr lang="en-US" altLang="zh-TW"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sym typeface="+mn-lt"/>
              </a:rPr>
              <a:t>Journal of advanced transportation, 2019</a:t>
            </a:r>
            <a:r>
              <a:rPr lang="en-US" altLang="zh-TW" sz="2400" b="1"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sym typeface="+mn-lt"/>
              </a:rPr>
              <a:t>.</a:t>
            </a:r>
            <a:endParaRPr lang="en-US" altLang="zh-TW"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sym typeface="+mn-lt"/>
            </a:endParaRPr>
          </a:p>
          <a:p>
            <a:pPr algn="r" eaLnBrk="0" hangingPunct="0"/>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sym typeface="+mn-lt"/>
              </a:rPr>
              <a:t>報告者：林俊佑</a:t>
            </a:r>
            <a:endParaRPr lang="zh-CN"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sym typeface="+mn-lt"/>
            </a:endParaRPr>
          </a:p>
          <a:p>
            <a:pPr algn="r" eaLnBrk="0" hangingPunct="0"/>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sym typeface="+mn-lt"/>
              </a:rPr>
              <a:t>指導教授</a:t>
            </a:r>
            <a:r>
              <a:rPr lang="zh-CN"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sym typeface="+mn-lt"/>
              </a:rPr>
              <a:t>：</a:t>
            </a:r>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sym typeface="+mn-lt"/>
              </a:rPr>
              <a:t>柳永青 </a:t>
            </a:r>
            <a:r>
              <a:rPr lang="zh-TW" altLang="en-US" sz="2400" b="1"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sym typeface="+mn-lt"/>
              </a:rPr>
              <a:t>教授</a:t>
            </a:r>
            <a:endParaRPr lang="en-US" altLang="zh-TW"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34"/>
                                        </p:tgtEl>
                                        <p:attrNameLst>
                                          <p:attrName>style.visibility</p:attrName>
                                        </p:attrNameLst>
                                      </p:cBhvr>
                                      <p:to>
                                        <p:strVal val="visible"/>
                                      </p:to>
                                    </p:set>
                                    <p:anim calcmode="lin" valueType="num">
                                      <p:cBhvr>
                                        <p:cTn id="7" dur="500" fill="hold"/>
                                        <p:tgtEl>
                                          <p:spTgt spid="23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34"/>
                                        </p:tgtEl>
                                        <p:attrNameLst>
                                          <p:attrName>ppt_y</p:attrName>
                                        </p:attrNameLst>
                                      </p:cBhvr>
                                      <p:tavLst>
                                        <p:tav tm="0">
                                          <p:val>
                                            <p:strVal val="#ppt_y"/>
                                          </p:val>
                                        </p:tav>
                                        <p:tav tm="100000">
                                          <p:val>
                                            <p:strVal val="#ppt_y"/>
                                          </p:val>
                                        </p:tav>
                                      </p:tavLst>
                                    </p:anim>
                                    <p:anim calcmode="lin" valueType="num">
                                      <p:cBhvr>
                                        <p:cTn id="9" dur="500" fill="hold"/>
                                        <p:tgtEl>
                                          <p:spTgt spid="23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3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34"/>
                                        </p:tgtEl>
                                      </p:cBhvr>
                                    </p:animEffect>
                                  </p:childTnLst>
                                </p:cTn>
                              </p:par>
                            </p:childTnLst>
                          </p:cTn>
                        </p:par>
                        <p:par>
                          <p:cTn id="12" fill="hold">
                            <p:stCondLst>
                              <p:cond delay="5550"/>
                            </p:stCondLst>
                            <p:childTnLst>
                              <p:par>
                                <p:cTn id="13" presetID="12" presetClass="entr" presetSubtype="8" fill="hold" grpId="0" nodeType="afterEffect">
                                  <p:stCondLst>
                                    <p:cond delay="0"/>
                                  </p:stCondLst>
                                  <p:childTnLst>
                                    <p:set>
                                      <p:cBhvr>
                                        <p:cTn id="14" dur="1" fill="hold">
                                          <p:stCondLst>
                                            <p:cond delay="0"/>
                                          </p:stCondLst>
                                        </p:cTn>
                                        <p:tgtEl>
                                          <p:spTgt spid="235"/>
                                        </p:tgtEl>
                                        <p:attrNameLst>
                                          <p:attrName>style.visibility</p:attrName>
                                        </p:attrNameLst>
                                      </p:cBhvr>
                                      <p:to>
                                        <p:strVal val="visible"/>
                                      </p:to>
                                    </p:set>
                                    <p:anim calcmode="lin" valueType="num">
                                      <p:cBhvr additive="base">
                                        <p:cTn id="15" dur="500"/>
                                        <p:tgtEl>
                                          <p:spTgt spid="235"/>
                                        </p:tgtEl>
                                        <p:attrNameLst>
                                          <p:attrName>ppt_x</p:attrName>
                                        </p:attrNameLst>
                                      </p:cBhvr>
                                      <p:tavLst>
                                        <p:tav tm="0">
                                          <p:val>
                                            <p:strVal val="#ppt_x-#ppt_w*1.125000"/>
                                          </p:val>
                                        </p:tav>
                                        <p:tav tm="100000">
                                          <p:val>
                                            <p:strVal val="#ppt_x"/>
                                          </p:val>
                                        </p:tav>
                                      </p:tavLst>
                                    </p:anim>
                                    <p:animEffect transition="in" filter="wipe(right)">
                                      <p:cBhvr>
                                        <p:cTn id="16" dur="500"/>
                                        <p:tgtEl>
                                          <p:spTgt spid="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 grpId="0"/>
      <p:bldP spid="23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6950260" cy="821572"/>
          </a:xfrm>
          <a:prstGeom prst="rect">
            <a:avLst/>
          </a:prstGeom>
          <a:noFill/>
        </p:spPr>
        <p:txBody>
          <a:bodyPr wrap="square" rtlCol="0">
            <a:spAutoFit/>
          </a:bodyPr>
          <a:lstStyle/>
          <a:p>
            <a:pPr>
              <a:lnSpc>
                <a:spcPct val="150000"/>
              </a:lnSpc>
            </a:pPr>
            <a:r>
              <a:rPr lang="zh-TW" altLang="en-US"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結果</a:t>
            </a:r>
            <a:r>
              <a:rPr lang="en-US" altLang="zh-TW" sz="3600" b="1" dirty="0" smtClean="0">
                <a:ln w="6350">
                  <a:noFill/>
                </a:ln>
                <a:solidFill>
                  <a:schemeClr val="tx2">
                    <a:lumMod val="95000"/>
                    <a:lumOff val="5000"/>
                  </a:schemeClr>
                </a:solidFill>
                <a:latin typeface="微軟正黑體" panose="020B0604030504040204" pitchFamily="34" charset="-120"/>
                <a:ea typeface="微軟正黑體" panose="020B0604030504040204" pitchFamily="34" charset="-120"/>
              </a:rPr>
              <a:t>-</a:t>
            </a:r>
            <a:r>
              <a:rPr lang="zh-TW" altLang="en-US"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對</a:t>
            </a:r>
            <a:r>
              <a:rPr lang="zh-TW" altLang="en-US" sz="3600" b="1" dirty="0" smtClean="0">
                <a:ln w="6350">
                  <a:noFill/>
                </a:ln>
                <a:solidFill>
                  <a:schemeClr val="tx2">
                    <a:lumMod val="95000"/>
                    <a:lumOff val="5000"/>
                  </a:schemeClr>
                </a:solidFill>
                <a:latin typeface="微軟正黑體" panose="020B0604030504040204" pitchFamily="34" charset="-120"/>
                <a:ea typeface="微軟正黑體" panose="020B0604030504040204" pitchFamily="34" charset="-120"/>
              </a:rPr>
              <a:t>司機</a:t>
            </a:r>
            <a:r>
              <a:rPr lang="zh-TW" altLang="en-US"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的描述性統計</a:t>
            </a:r>
            <a:endParaRPr lang="en-US" altLang="zh-CN" sz="3600" b="1" dirty="0" smtClean="0">
              <a:ln w="6350">
                <a:noFill/>
              </a:ln>
              <a:solidFill>
                <a:schemeClr val="tx2">
                  <a:lumMod val="95000"/>
                  <a:lumOff val="5000"/>
                </a:schemeClr>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833296" y="219396"/>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xmlns="" id="{D9B3C2D1-1A88-4278-8391-1005BB0356C6}"/>
              </a:ext>
            </a:extLst>
          </p:cNvPr>
          <p:cNvSpPr/>
          <p:nvPr/>
        </p:nvSpPr>
        <p:spPr>
          <a:xfrm>
            <a:off x="571769" y="1227493"/>
            <a:ext cx="5675154" cy="5632311"/>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右表顯示</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為所有駕駛員和所有速度間隔計算的平均值和變異係數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(COV</a:t>
            </a:r>
            <a:r>
              <a:rPr lang="en-US" altLang="zh-TW"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對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Driver 462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計算出的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COV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高達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63.8%</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，表明它們在駕駛時</a:t>
            </a:r>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不一致</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該</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駕駛員在以 ≥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108 km/h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的速度行駛時，在某些情況下留下的時間差距低至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0.48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秒，而在其他情況下</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，時間</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差距高達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2.99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秒</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在速度高於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54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公里</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小時時，大多數駕駛員的變異性更為顯著。在這些高速下，大多數司機的平均時間間隔大於中位數，表明較短的時間間隔更集中。</a:t>
            </a:r>
            <a:endParaRPr lang="en-US" altLang="zh-CN"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3" name="圖片 2"/>
          <p:cNvPicPr>
            <a:picLocks noChangeAspect="1"/>
          </p:cNvPicPr>
          <p:nvPr/>
        </p:nvPicPr>
        <p:blipFill>
          <a:blip r:embed="rId2"/>
          <a:stretch>
            <a:fillRect/>
          </a:stretch>
        </p:blipFill>
        <p:spPr>
          <a:xfrm>
            <a:off x="6323844" y="1659880"/>
            <a:ext cx="5777935" cy="4882433"/>
          </a:xfrm>
          <a:prstGeom prst="rect">
            <a:avLst/>
          </a:prstGeom>
        </p:spPr>
      </p:pic>
    </p:spTree>
    <p:extLst>
      <p:ext uri="{BB962C8B-B14F-4D97-AF65-F5344CB8AC3E}">
        <p14:creationId xmlns:p14="http://schemas.microsoft.com/office/powerpoint/2010/main" val="3163340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6950260" cy="821572"/>
          </a:xfrm>
          <a:prstGeom prst="rect">
            <a:avLst/>
          </a:prstGeom>
          <a:noFill/>
        </p:spPr>
        <p:txBody>
          <a:bodyPr wrap="square" rtlCol="0">
            <a:spAutoFit/>
          </a:bodyPr>
          <a:lstStyle/>
          <a:p>
            <a:pPr>
              <a:lnSpc>
                <a:spcPct val="150000"/>
              </a:lnSpc>
            </a:pPr>
            <a:r>
              <a:rPr lang="zh-TW" altLang="en-US"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結果</a:t>
            </a:r>
            <a:r>
              <a:rPr lang="en-US" altLang="zh-TW" sz="3600" b="1" dirty="0" smtClean="0">
                <a:ln w="6350">
                  <a:noFill/>
                </a:ln>
                <a:solidFill>
                  <a:schemeClr val="tx2">
                    <a:lumMod val="95000"/>
                    <a:lumOff val="5000"/>
                  </a:schemeClr>
                </a:solidFill>
                <a:latin typeface="微軟正黑體" panose="020B0604030504040204" pitchFamily="34" charset="-120"/>
                <a:ea typeface="微軟正黑體" panose="020B0604030504040204" pitchFamily="34" charset="-120"/>
              </a:rPr>
              <a:t>-</a:t>
            </a:r>
            <a:r>
              <a:rPr lang="zh-TW" altLang="en-US"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對</a:t>
            </a:r>
            <a:r>
              <a:rPr lang="zh-TW" altLang="en-US" sz="3600" b="1" dirty="0" smtClean="0">
                <a:ln w="6350">
                  <a:noFill/>
                </a:ln>
                <a:solidFill>
                  <a:schemeClr val="tx2">
                    <a:lumMod val="95000"/>
                    <a:lumOff val="5000"/>
                  </a:schemeClr>
                </a:solidFill>
                <a:latin typeface="微軟正黑體" panose="020B0604030504040204" pitchFamily="34" charset="-120"/>
                <a:ea typeface="微軟正黑體" panose="020B0604030504040204" pitchFamily="34" charset="-120"/>
              </a:rPr>
              <a:t>司機</a:t>
            </a:r>
            <a:r>
              <a:rPr lang="zh-TW" altLang="en-US"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的描述性統計</a:t>
            </a:r>
            <a:endParaRPr lang="en-US" altLang="zh-CN" sz="3600" b="1" dirty="0" smtClean="0">
              <a:ln w="6350">
                <a:noFill/>
              </a:ln>
              <a:solidFill>
                <a:schemeClr val="tx2">
                  <a:lumMod val="95000"/>
                  <a:lumOff val="5000"/>
                </a:schemeClr>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1030961" y="-107175"/>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xmlns="" id="{D9B3C2D1-1A88-4278-8391-1005BB0356C6}"/>
              </a:ext>
            </a:extLst>
          </p:cNvPr>
          <p:cNvSpPr/>
          <p:nvPr/>
        </p:nvSpPr>
        <p:spPr>
          <a:xfrm>
            <a:off x="571769" y="1347239"/>
            <a:ext cx="5675154" cy="4203780"/>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顯示了驅動器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358</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（圖</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2</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））和驅動器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462</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（圖</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2</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b</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））的時間間隙框和須線圖。對於所有速度間隔，</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Driver 358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的中值高於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1.5 s</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，而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Driver 462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的中值低於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1.5 s</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這</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表明與前者相比，後者的司機駕駛更積極。在</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108</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公里</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小時以上的速度下，駕駛員</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358</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留下的最小時間間隔為</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0.76</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秒，是駕駛員</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462</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留下的</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1.6</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倍。</a:t>
            </a:r>
            <a:endParaRPr lang="en-US" altLang="zh-CN"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5" name="圖片 4"/>
          <p:cNvPicPr>
            <a:picLocks noChangeAspect="1"/>
          </p:cNvPicPr>
          <p:nvPr/>
        </p:nvPicPr>
        <p:blipFill rotWithShape="1">
          <a:blip r:embed="rId2"/>
          <a:srcRect l="3949" t="1979" r="5759"/>
          <a:stretch/>
        </p:blipFill>
        <p:spPr>
          <a:xfrm>
            <a:off x="6705124" y="1216851"/>
            <a:ext cx="5290458" cy="2711560"/>
          </a:xfrm>
          <a:prstGeom prst="rect">
            <a:avLst/>
          </a:prstGeom>
        </p:spPr>
      </p:pic>
      <p:pic>
        <p:nvPicPr>
          <p:cNvPr id="6" name="圖片 5"/>
          <p:cNvPicPr>
            <a:picLocks noChangeAspect="1"/>
          </p:cNvPicPr>
          <p:nvPr/>
        </p:nvPicPr>
        <p:blipFill>
          <a:blip r:embed="rId3"/>
          <a:stretch>
            <a:fillRect/>
          </a:stretch>
        </p:blipFill>
        <p:spPr>
          <a:xfrm>
            <a:off x="6615427" y="4037667"/>
            <a:ext cx="5456393" cy="2644369"/>
          </a:xfrm>
          <a:prstGeom prst="rect">
            <a:avLst/>
          </a:prstGeom>
        </p:spPr>
      </p:pic>
    </p:spTree>
    <p:extLst>
      <p:ext uri="{BB962C8B-B14F-4D97-AF65-F5344CB8AC3E}">
        <p14:creationId xmlns:p14="http://schemas.microsoft.com/office/powerpoint/2010/main" val="175455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6950260" cy="821572"/>
          </a:xfrm>
          <a:prstGeom prst="rect">
            <a:avLst/>
          </a:prstGeom>
          <a:noFill/>
        </p:spPr>
        <p:txBody>
          <a:bodyPr wrap="square" rtlCol="0">
            <a:spAutoFit/>
          </a:bodyPr>
          <a:lstStyle/>
          <a:p>
            <a:pPr>
              <a:lnSpc>
                <a:spcPct val="150000"/>
              </a:lnSpc>
            </a:pPr>
            <a:r>
              <a:rPr lang="zh-TW" altLang="en-US"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結果</a:t>
            </a:r>
            <a:r>
              <a:rPr lang="en-US" altLang="zh-TW" sz="3600" b="1" dirty="0" smtClean="0">
                <a:ln w="6350">
                  <a:noFill/>
                </a:ln>
                <a:solidFill>
                  <a:schemeClr val="tx2">
                    <a:lumMod val="95000"/>
                    <a:lumOff val="5000"/>
                  </a:schemeClr>
                </a:solidFill>
                <a:latin typeface="微軟正黑體" panose="020B0604030504040204" pitchFamily="34" charset="-120"/>
                <a:ea typeface="微軟正黑體" panose="020B0604030504040204" pitchFamily="34" charset="-120"/>
              </a:rPr>
              <a:t>-</a:t>
            </a:r>
            <a:r>
              <a:rPr lang="zh-TW" altLang="en-US"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駕駛</a:t>
            </a:r>
            <a:r>
              <a:rPr lang="zh-TW" altLang="en-US" sz="3600" b="1" dirty="0" smtClean="0">
                <a:ln w="6350">
                  <a:noFill/>
                </a:ln>
                <a:solidFill>
                  <a:schemeClr val="tx2">
                    <a:lumMod val="95000"/>
                    <a:lumOff val="5000"/>
                  </a:schemeClr>
                </a:solidFill>
                <a:latin typeface="微軟正黑體" panose="020B0604030504040204" pitchFamily="34" charset="-120"/>
                <a:ea typeface="微軟正黑體" panose="020B0604030504040204" pitchFamily="34" charset="-120"/>
              </a:rPr>
              <a:t>因素</a:t>
            </a:r>
            <a:r>
              <a:rPr lang="zh-TW" altLang="en-US"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的描述性統計</a:t>
            </a:r>
            <a:endParaRPr lang="en-US" altLang="zh-CN" sz="3600" b="1" dirty="0" smtClean="0">
              <a:ln w="6350">
                <a:noFill/>
              </a:ln>
              <a:solidFill>
                <a:schemeClr val="tx2">
                  <a:lumMod val="95000"/>
                  <a:lumOff val="5000"/>
                </a:schemeClr>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963925" y="27873"/>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xmlns="" id="{D9B3C2D1-1A88-4278-8391-1005BB0356C6}"/>
              </a:ext>
            </a:extLst>
          </p:cNvPr>
          <p:cNvSpPr/>
          <p:nvPr/>
        </p:nvSpPr>
        <p:spPr>
          <a:xfrm>
            <a:off x="571768" y="1347239"/>
            <a:ext cx="11424663" cy="2818785"/>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為了適應不同駕駛員</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的行為</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，將所有七名駕駛員的數據針對每個速度間隔進行組合</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。下圖顯示</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了所有驅動程序的箱線圖。從這個圖中可以看出，一般來說，司機在較低的速度下比在較高的速度下留下更長的時間間隔</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例如</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，在速度間隔</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為時</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，中值約為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2.5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秒，但在速度間隔為 時下降到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1.2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秒。這表明，一般情況下，駕駛員在更高的速度下會留下更長的距離；然而，由於速度更高，時間間隔減少了。</a:t>
            </a:r>
            <a:endParaRPr lang="en-US" altLang="zh-CN"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5" name="圖片 4"/>
          <p:cNvPicPr>
            <a:picLocks noChangeAspect="1"/>
          </p:cNvPicPr>
          <p:nvPr/>
        </p:nvPicPr>
        <p:blipFill rotWithShape="1">
          <a:blip r:embed="rId2"/>
          <a:srcRect l="6626"/>
          <a:stretch/>
        </p:blipFill>
        <p:spPr>
          <a:xfrm>
            <a:off x="6458273" y="4381285"/>
            <a:ext cx="5592987" cy="2476715"/>
          </a:xfrm>
          <a:prstGeom prst="rect">
            <a:avLst/>
          </a:prstGeom>
        </p:spPr>
      </p:pic>
    </p:spTree>
    <p:extLst>
      <p:ext uri="{BB962C8B-B14F-4D97-AF65-F5344CB8AC3E}">
        <p14:creationId xmlns:p14="http://schemas.microsoft.com/office/powerpoint/2010/main" val="26041742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6950260" cy="821572"/>
          </a:xfrm>
          <a:prstGeom prst="rect">
            <a:avLst/>
          </a:prstGeom>
          <a:noFill/>
        </p:spPr>
        <p:txBody>
          <a:bodyPr wrap="square" rtlCol="0">
            <a:spAutoFit/>
          </a:bodyPr>
          <a:lstStyle/>
          <a:p>
            <a:pPr>
              <a:lnSpc>
                <a:spcPct val="150000"/>
              </a:lnSpc>
            </a:pPr>
            <a:r>
              <a:rPr lang="zh-TW" altLang="en-US" sz="3600" b="1" dirty="0">
                <a:ln w="6350">
                  <a:noFill/>
                </a:ln>
                <a:solidFill>
                  <a:srgbClr val="00B050"/>
                </a:solidFill>
                <a:latin typeface="微軟正黑體" panose="020B0604030504040204" pitchFamily="34" charset="-120"/>
                <a:ea typeface="微軟正黑體" panose="020B0604030504040204" pitchFamily="34" charset="-120"/>
              </a:rPr>
              <a:t>未來研究的結論和建議</a:t>
            </a:r>
            <a:endParaRPr lang="en-US" altLang="zh-CN" sz="3600" b="1" dirty="0" smtClean="0">
              <a:ln w="6350">
                <a:noFill/>
              </a:ln>
              <a:solidFill>
                <a:srgbClr val="00B050"/>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833296" y="219396"/>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xmlns="" id="{D9B3C2D1-1A88-4278-8391-1005BB0356C6}"/>
              </a:ext>
            </a:extLst>
          </p:cNvPr>
          <p:cNvSpPr/>
          <p:nvPr/>
        </p:nvSpPr>
        <p:spPr>
          <a:xfrm>
            <a:off x="571769" y="1347239"/>
            <a:ext cx="10474848" cy="2400657"/>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時間間隔是交通工程中的一個重要屬性，因為它直接關係到安全</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。研究</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結果得出以下</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結論：</a:t>
            </a:r>
            <a:endParaRPr lang="en-US" altLang="zh-TW"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a:lnSpc>
                <a:spcPct val="125000"/>
              </a:lnSpc>
            </a:pP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a:t>
            </a:r>
            <a:r>
              <a:rPr lang="en-US" altLang="zh-TW"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發現</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每個速度間隔的駕駛員內的時間</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間隔變化</a:t>
            </a:r>
            <a:endPar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a:lnSpc>
                <a:spcPct val="125000"/>
              </a:lnSpc>
            </a:pP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(2</a:t>
            </a:r>
            <a:r>
              <a:rPr lang="en-US" altLang="zh-TW"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發現</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每個速度間隔的司機之間的時間差距變化</a:t>
            </a:r>
          </a:p>
          <a:p>
            <a:pPr>
              <a:lnSpc>
                <a:spcPct val="125000"/>
              </a:lnSpc>
            </a:pP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(3</a:t>
            </a:r>
            <a:r>
              <a:rPr lang="en-US" altLang="zh-TW"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時間</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間隔似乎隨著車速的增加而</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減小</a:t>
            </a:r>
            <a:endPar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7903181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833296" y="219396"/>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xmlns="" id="{D9B3C2D1-1A88-4278-8391-1005BB0356C6}"/>
              </a:ext>
            </a:extLst>
          </p:cNvPr>
          <p:cNvSpPr/>
          <p:nvPr/>
        </p:nvSpPr>
        <p:spPr>
          <a:xfrm>
            <a:off x="571769" y="1347239"/>
            <a:ext cx="10474848" cy="3785652"/>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rPr>
              <a:t>本文中描述的分析基於華盛頓特區七位不同司機的結果。因此，建議進行更多的研究，類似於本文中描述的研究，以包括更多的司機和道路設施（高速公路、幹線、收集器等）</a:t>
            </a:r>
            <a:r>
              <a:rPr lang="zh-TW" altLang="en-US" sz="2400" dirty="0" smtClean="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smtClean="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smtClean="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rPr>
              <a:t>此</a:t>
            </a:r>
            <a:r>
              <a:rPr lang="zh-TW" altLang="en-US" sz="2400" dirty="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rPr>
              <a:t>類研究的結果可以根據駕駛員的年齡、氣候條件和其他變量進行匯總。由於人類行為因地區而異，因此還建議在本論文中描述的研究以地區為基礎進行</a:t>
            </a:r>
            <a:r>
              <a:rPr lang="zh-TW" altLang="en-US" sz="2400" dirty="0" smtClean="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smtClean="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smtClean="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rPr>
              <a:t>儘管</a:t>
            </a:r>
            <a:r>
              <a:rPr lang="zh-TW" altLang="en-US" sz="2400" dirty="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rPr>
              <a:t>數據是在 </a:t>
            </a:r>
            <a:r>
              <a:rPr lang="en-US" altLang="zh-TW" sz="2400" dirty="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rPr>
              <a:t>2002 </a:t>
            </a:r>
            <a:r>
              <a:rPr lang="zh-TW" altLang="en-US" sz="2400" dirty="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rPr>
              <a:t>年收集的，但鑑於道路的飽和流量在過去 </a:t>
            </a:r>
            <a:r>
              <a:rPr lang="en-US" altLang="zh-TW" sz="2400" dirty="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rPr>
              <a:t>30 </a:t>
            </a:r>
            <a:r>
              <a:rPr lang="zh-TW" altLang="en-US" sz="2400" dirty="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rPr>
              <a:t>年中一直保持相當穩定，我們認為所提供的結果仍然反映了當今的駕駛員</a:t>
            </a:r>
            <a:r>
              <a:rPr lang="zh-TW" altLang="en-US" sz="2400" dirty="0" smtClean="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CN" sz="2400" dirty="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4" name="TextBox 3"/>
          <p:cNvSpPr txBox="1"/>
          <p:nvPr/>
        </p:nvSpPr>
        <p:spPr>
          <a:xfrm>
            <a:off x="571769" y="219396"/>
            <a:ext cx="6950260" cy="821572"/>
          </a:xfrm>
          <a:prstGeom prst="rect">
            <a:avLst/>
          </a:prstGeom>
          <a:noFill/>
        </p:spPr>
        <p:txBody>
          <a:bodyPr wrap="square" rtlCol="0">
            <a:spAutoFit/>
          </a:bodyPr>
          <a:lstStyle/>
          <a:p>
            <a:pPr>
              <a:lnSpc>
                <a:spcPct val="150000"/>
              </a:lnSpc>
            </a:pPr>
            <a:r>
              <a:rPr lang="zh-TW" altLang="en-US" sz="3600" b="1" dirty="0">
                <a:ln w="6350">
                  <a:noFill/>
                </a:ln>
                <a:solidFill>
                  <a:srgbClr val="00B050"/>
                </a:solidFill>
                <a:latin typeface="微軟正黑體" panose="020B0604030504040204" pitchFamily="34" charset="-120"/>
                <a:ea typeface="微軟正黑體" panose="020B0604030504040204" pitchFamily="34" charset="-120"/>
              </a:rPr>
              <a:t>未來研究的結論和建議</a:t>
            </a:r>
            <a:endParaRPr lang="en-US" altLang="zh-CN" sz="3600" b="1" dirty="0" smtClean="0">
              <a:ln w="6350">
                <a:noFill/>
              </a:ln>
              <a:solidFill>
                <a:srgbClr val="00B05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04380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直接连接符 14"/>
          <p:cNvCxnSpPr/>
          <p:nvPr/>
        </p:nvCxnSpPr>
        <p:spPr>
          <a:xfrm>
            <a:off x="377838" y="887510"/>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32" name="组合 31"/>
          <p:cNvGrpSpPr/>
          <p:nvPr/>
        </p:nvGrpSpPr>
        <p:grpSpPr>
          <a:xfrm>
            <a:off x="574674" y="219599"/>
            <a:ext cx="432861" cy="667911"/>
            <a:chOff x="974725" y="3709988"/>
            <a:chExt cx="1125538" cy="1736725"/>
          </a:xfrm>
        </p:grpSpPr>
        <p:sp>
          <p:nvSpPr>
            <p:cNvPr id="33" name="Freeform 48"/>
            <p:cNvSpPr/>
            <p:nvPr/>
          </p:nvSpPr>
          <p:spPr bwMode="auto">
            <a:xfrm>
              <a:off x="993775" y="4270375"/>
              <a:ext cx="1092200" cy="1141413"/>
            </a:xfrm>
            <a:custGeom>
              <a:avLst/>
              <a:gdLst>
                <a:gd name="T0" fmla="*/ 354 w 366"/>
                <a:gd name="T1" fmla="*/ 336 h 382"/>
                <a:gd name="T2" fmla="*/ 256 w 366"/>
                <a:gd name="T3" fmla="*/ 168 h 382"/>
                <a:gd name="T4" fmla="*/ 256 w 366"/>
                <a:gd name="T5" fmla="*/ 47 h 382"/>
                <a:gd name="T6" fmla="*/ 281 w 366"/>
                <a:gd name="T7" fmla="*/ 47 h 382"/>
                <a:gd name="T8" fmla="*/ 302 w 366"/>
                <a:gd name="T9" fmla="*/ 26 h 382"/>
                <a:gd name="T10" fmla="*/ 302 w 366"/>
                <a:gd name="T11" fmla="*/ 21 h 382"/>
                <a:gd name="T12" fmla="*/ 281 w 366"/>
                <a:gd name="T13" fmla="*/ 0 h 382"/>
                <a:gd name="T14" fmla="*/ 85 w 366"/>
                <a:gd name="T15" fmla="*/ 0 h 382"/>
                <a:gd name="T16" fmla="*/ 64 w 366"/>
                <a:gd name="T17" fmla="*/ 21 h 382"/>
                <a:gd name="T18" fmla="*/ 64 w 366"/>
                <a:gd name="T19" fmla="*/ 26 h 382"/>
                <a:gd name="T20" fmla="*/ 85 w 366"/>
                <a:gd name="T21" fmla="*/ 47 h 382"/>
                <a:gd name="T22" fmla="*/ 109 w 366"/>
                <a:gd name="T23" fmla="*/ 47 h 382"/>
                <a:gd name="T24" fmla="*/ 109 w 366"/>
                <a:gd name="T25" fmla="*/ 168 h 382"/>
                <a:gd name="T26" fmla="*/ 11 w 366"/>
                <a:gd name="T27" fmla="*/ 336 h 382"/>
                <a:gd name="T28" fmla="*/ 38 w 366"/>
                <a:gd name="T29" fmla="*/ 382 h 382"/>
                <a:gd name="T30" fmla="*/ 327 w 366"/>
                <a:gd name="T31" fmla="*/ 382 h 382"/>
                <a:gd name="T32" fmla="*/ 354 w 366"/>
                <a:gd name="T33" fmla="*/ 33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6" h="382">
                  <a:moveTo>
                    <a:pt x="354" y="336"/>
                  </a:moveTo>
                  <a:cubicBezTo>
                    <a:pt x="256" y="168"/>
                    <a:pt x="256" y="168"/>
                    <a:pt x="256" y="168"/>
                  </a:cubicBezTo>
                  <a:cubicBezTo>
                    <a:pt x="256" y="47"/>
                    <a:pt x="256" y="47"/>
                    <a:pt x="256" y="47"/>
                  </a:cubicBezTo>
                  <a:cubicBezTo>
                    <a:pt x="281" y="47"/>
                    <a:pt x="281" y="47"/>
                    <a:pt x="281" y="47"/>
                  </a:cubicBezTo>
                  <a:cubicBezTo>
                    <a:pt x="292" y="47"/>
                    <a:pt x="302" y="38"/>
                    <a:pt x="302" y="26"/>
                  </a:cubicBezTo>
                  <a:cubicBezTo>
                    <a:pt x="302" y="21"/>
                    <a:pt x="302" y="21"/>
                    <a:pt x="302" y="21"/>
                  </a:cubicBezTo>
                  <a:cubicBezTo>
                    <a:pt x="302" y="9"/>
                    <a:pt x="292" y="0"/>
                    <a:pt x="281" y="0"/>
                  </a:cubicBezTo>
                  <a:cubicBezTo>
                    <a:pt x="85" y="0"/>
                    <a:pt x="85" y="0"/>
                    <a:pt x="85" y="0"/>
                  </a:cubicBezTo>
                  <a:cubicBezTo>
                    <a:pt x="73" y="0"/>
                    <a:pt x="64" y="9"/>
                    <a:pt x="64" y="21"/>
                  </a:cubicBezTo>
                  <a:cubicBezTo>
                    <a:pt x="64" y="26"/>
                    <a:pt x="64" y="26"/>
                    <a:pt x="64" y="26"/>
                  </a:cubicBezTo>
                  <a:cubicBezTo>
                    <a:pt x="64" y="38"/>
                    <a:pt x="73" y="47"/>
                    <a:pt x="85" y="47"/>
                  </a:cubicBezTo>
                  <a:cubicBezTo>
                    <a:pt x="109" y="47"/>
                    <a:pt x="109" y="47"/>
                    <a:pt x="109" y="47"/>
                  </a:cubicBezTo>
                  <a:cubicBezTo>
                    <a:pt x="109" y="168"/>
                    <a:pt x="109" y="168"/>
                    <a:pt x="109" y="168"/>
                  </a:cubicBezTo>
                  <a:cubicBezTo>
                    <a:pt x="11" y="336"/>
                    <a:pt x="11" y="336"/>
                    <a:pt x="11" y="336"/>
                  </a:cubicBezTo>
                  <a:cubicBezTo>
                    <a:pt x="0" y="357"/>
                    <a:pt x="14" y="382"/>
                    <a:pt x="38" y="382"/>
                  </a:cubicBezTo>
                  <a:cubicBezTo>
                    <a:pt x="327" y="382"/>
                    <a:pt x="327" y="382"/>
                    <a:pt x="327" y="382"/>
                  </a:cubicBezTo>
                  <a:cubicBezTo>
                    <a:pt x="351" y="382"/>
                    <a:pt x="366" y="357"/>
                    <a:pt x="354" y="33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4" name="Freeform 49"/>
            <p:cNvSpPr>
              <a:spLocks noEditPoints="1"/>
            </p:cNvSpPr>
            <p:nvPr/>
          </p:nvSpPr>
          <p:spPr bwMode="auto">
            <a:xfrm>
              <a:off x="974725" y="4238625"/>
              <a:ext cx="1125538" cy="1208088"/>
            </a:xfrm>
            <a:custGeom>
              <a:avLst/>
              <a:gdLst>
                <a:gd name="T0" fmla="*/ 370 w 377"/>
                <a:gd name="T1" fmla="*/ 342 h 405"/>
                <a:gd name="T2" fmla="*/ 274 w 377"/>
                <a:gd name="T3" fmla="*/ 176 h 405"/>
                <a:gd name="T4" fmla="*/ 274 w 377"/>
                <a:gd name="T5" fmla="*/ 70 h 405"/>
                <a:gd name="T6" fmla="*/ 287 w 377"/>
                <a:gd name="T7" fmla="*/ 70 h 405"/>
                <a:gd name="T8" fmla="*/ 319 w 377"/>
                <a:gd name="T9" fmla="*/ 37 h 405"/>
                <a:gd name="T10" fmla="*/ 319 w 377"/>
                <a:gd name="T11" fmla="*/ 32 h 405"/>
                <a:gd name="T12" fmla="*/ 287 w 377"/>
                <a:gd name="T13" fmla="*/ 0 h 405"/>
                <a:gd name="T14" fmla="*/ 91 w 377"/>
                <a:gd name="T15" fmla="*/ 0 h 405"/>
                <a:gd name="T16" fmla="*/ 58 w 377"/>
                <a:gd name="T17" fmla="*/ 32 h 405"/>
                <a:gd name="T18" fmla="*/ 58 w 377"/>
                <a:gd name="T19" fmla="*/ 37 h 405"/>
                <a:gd name="T20" fmla="*/ 91 w 377"/>
                <a:gd name="T21" fmla="*/ 70 h 405"/>
                <a:gd name="T22" fmla="*/ 104 w 377"/>
                <a:gd name="T23" fmla="*/ 70 h 405"/>
                <a:gd name="T24" fmla="*/ 104 w 377"/>
                <a:gd name="T25" fmla="*/ 176 h 405"/>
                <a:gd name="T26" fmla="*/ 8 w 377"/>
                <a:gd name="T27" fmla="*/ 342 h 405"/>
                <a:gd name="T28" fmla="*/ 8 w 377"/>
                <a:gd name="T29" fmla="*/ 384 h 405"/>
                <a:gd name="T30" fmla="*/ 44 w 377"/>
                <a:gd name="T31" fmla="*/ 405 h 405"/>
                <a:gd name="T32" fmla="*/ 333 w 377"/>
                <a:gd name="T33" fmla="*/ 405 h 405"/>
                <a:gd name="T34" fmla="*/ 370 w 377"/>
                <a:gd name="T35" fmla="*/ 384 h 405"/>
                <a:gd name="T36" fmla="*/ 370 w 377"/>
                <a:gd name="T37" fmla="*/ 342 h 405"/>
                <a:gd name="T38" fmla="*/ 333 w 377"/>
                <a:gd name="T39" fmla="*/ 393 h 405"/>
                <a:gd name="T40" fmla="*/ 44 w 377"/>
                <a:gd name="T41" fmla="*/ 393 h 405"/>
                <a:gd name="T42" fmla="*/ 17 w 377"/>
                <a:gd name="T43" fmla="*/ 347 h 405"/>
                <a:gd name="T44" fmla="*/ 115 w 377"/>
                <a:gd name="T45" fmla="*/ 179 h 405"/>
                <a:gd name="T46" fmla="*/ 115 w 377"/>
                <a:gd name="T47" fmla="*/ 58 h 405"/>
                <a:gd name="T48" fmla="*/ 91 w 377"/>
                <a:gd name="T49" fmla="*/ 58 h 405"/>
                <a:gd name="T50" fmla="*/ 70 w 377"/>
                <a:gd name="T51" fmla="*/ 37 h 405"/>
                <a:gd name="T52" fmla="*/ 70 w 377"/>
                <a:gd name="T53" fmla="*/ 32 h 405"/>
                <a:gd name="T54" fmla="*/ 91 w 377"/>
                <a:gd name="T55" fmla="*/ 11 h 405"/>
                <a:gd name="T56" fmla="*/ 287 w 377"/>
                <a:gd name="T57" fmla="*/ 11 h 405"/>
                <a:gd name="T58" fmla="*/ 308 w 377"/>
                <a:gd name="T59" fmla="*/ 32 h 405"/>
                <a:gd name="T60" fmla="*/ 308 w 377"/>
                <a:gd name="T61" fmla="*/ 37 h 405"/>
                <a:gd name="T62" fmla="*/ 287 w 377"/>
                <a:gd name="T63" fmla="*/ 58 h 405"/>
                <a:gd name="T64" fmla="*/ 262 w 377"/>
                <a:gd name="T65" fmla="*/ 58 h 405"/>
                <a:gd name="T66" fmla="*/ 262 w 377"/>
                <a:gd name="T67" fmla="*/ 179 h 405"/>
                <a:gd name="T68" fmla="*/ 360 w 377"/>
                <a:gd name="T69" fmla="*/ 347 h 405"/>
                <a:gd name="T70" fmla="*/ 333 w 377"/>
                <a:gd name="T71" fmla="*/ 393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77" h="405">
                  <a:moveTo>
                    <a:pt x="370" y="342"/>
                  </a:moveTo>
                  <a:cubicBezTo>
                    <a:pt x="274" y="176"/>
                    <a:pt x="274" y="176"/>
                    <a:pt x="274" y="176"/>
                  </a:cubicBezTo>
                  <a:cubicBezTo>
                    <a:pt x="274" y="70"/>
                    <a:pt x="274" y="70"/>
                    <a:pt x="274" y="70"/>
                  </a:cubicBezTo>
                  <a:cubicBezTo>
                    <a:pt x="287" y="70"/>
                    <a:pt x="287" y="70"/>
                    <a:pt x="287" y="70"/>
                  </a:cubicBezTo>
                  <a:cubicBezTo>
                    <a:pt x="304" y="70"/>
                    <a:pt x="319" y="55"/>
                    <a:pt x="319" y="37"/>
                  </a:cubicBezTo>
                  <a:cubicBezTo>
                    <a:pt x="319" y="32"/>
                    <a:pt x="319" y="32"/>
                    <a:pt x="319" y="32"/>
                  </a:cubicBezTo>
                  <a:cubicBezTo>
                    <a:pt x="319" y="14"/>
                    <a:pt x="304" y="0"/>
                    <a:pt x="287" y="0"/>
                  </a:cubicBezTo>
                  <a:cubicBezTo>
                    <a:pt x="91" y="0"/>
                    <a:pt x="91" y="0"/>
                    <a:pt x="91" y="0"/>
                  </a:cubicBezTo>
                  <a:cubicBezTo>
                    <a:pt x="73" y="0"/>
                    <a:pt x="58" y="14"/>
                    <a:pt x="58" y="32"/>
                  </a:cubicBezTo>
                  <a:cubicBezTo>
                    <a:pt x="58" y="37"/>
                    <a:pt x="58" y="37"/>
                    <a:pt x="58" y="37"/>
                  </a:cubicBezTo>
                  <a:cubicBezTo>
                    <a:pt x="58" y="55"/>
                    <a:pt x="73" y="70"/>
                    <a:pt x="91" y="70"/>
                  </a:cubicBezTo>
                  <a:cubicBezTo>
                    <a:pt x="104" y="70"/>
                    <a:pt x="104" y="70"/>
                    <a:pt x="104" y="70"/>
                  </a:cubicBezTo>
                  <a:cubicBezTo>
                    <a:pt x="104" y="176"/>
                    <a:pt x="104" y="176"/>
                    <a:pt x="104" y="176"/>
                  </a:cubicBezTo>
                  <a:cubicBezTo>
                    <a:pt x="8" y="342"/>
                    <a:pt x="8" y="342"/>
                    <a:pt x="8" y="342"/>
                  </a:cubicBezTo>
                  <a:cubicBezTo>
                    <a:pt x="0" y="355"/>
                    <a:pt x="0" y="370"/>
                    <a:pt x="8" y="384"/>
                  </a:cubicBezTo>
                  <a:cubicBezTo>
                    <a:pt x="15" y="397"/>
                    <a:pt x="29" y="405"/>
                    <a:pt x="44" y="405"/>
                  </a:cubicBezTo>
                  <a:cubicBezTo>
                    <a:pt x="333" y="405"/>
                    <a:pt x="333" y="405"/>
                    <a:pt x="333" y="405"/>
                  </a:cubicBezTo>
                  <a:cubicBezTo>
                    <a:pt x="349" y="405"/>
                    <a:pt x="362" y="397"/>
                    <a:pt x="370" y="384"/>
                  </a:cubicBezTo>
                  <a:cubicBezTo>
                    <a:pt x="377" y="370"/>
                    <a:pt x="377" y="355"/>
                    <a:pt x="370" y="342"/>
                  </a:cubicBezTo>
                  <a:close/>
                  <a:moveTo>
                    <a:pt x="333" y="393"/>
                  </a:moveTo>
                  <a:cubicBezTo>
                    <a:pt x="44" y="393"/>
                    <a:pt x="44" y="393"/>
                    <a:pt x="44" y="393"/>
                  </a:cubicBezTo>
                  <a:cubicBezTo>
                    <a:pt x="20" y="393"/>
                    <a:pt x="6" y="368"/>
                    <a:pt x="17" y="347"/>
                  </a:cubicBezTo>
                  <a:cubicBezTo>
                    <a:pt x="115" y="179"/>
                    <a:pt x="115" y="179"/>
                    <a:pt x="115" y="179"/>
                  </a:cubicBezTo>
                  <a:cubicBezTo>
                    <a:pt x="115" y="58"/>
                    <a:pt x="115" y="58"/>
                    <a:pt x="115" y="58"/>
                  </a:cubicBezTo>
                  <a:cubicBezTo>
                    <a:pt x="91" y="58"/>
                    <a:pt x="91" y="58"/>
                    <a:pt x="91" y="58"/>
                  </a:cubicBezTo>
                  <a:cubicBezTo>
                    <a:pt x="79" y="58"/>
                    <a:pt x="70" y="49"/>
                    <a:pt x="70" y="37"/>
                  </a:cubicBezTo>
                  <a:cubicBezTo>
                    <a:pt x="70" y="32"/>
                    <a:pt x="70" y="32"/>
                    <a:pt x="70" y="32"/>
                  </a:cubicBezTo>
                  <a:cubicBezTo>
                    <a:pt x="70" y="20"/>
                    <a:pt x="79" y="11"/>
                    <a:pt x="91" y="11"/>
                  </a:cubicBezTo>
                  <a:cubicBezTo>
                    <a:pt x="287" y="11"/>
                    <a:pt x="287" y="11"/>
                    <a:pt x="287" y="11"/>
                  </a:cubicBezTo>
                  <a:cubicBezTo>
                    <a:pt x="298" y="11"/>
                    <a:pt x="308" y="20"/>
                    <a:pt x="308" y="32"/>
                  </a:cubicBezTo>
                  <a:cubicBezTo>
                    <a:pt x="308" y="37"/>
                    <a:pt x="308" y="37"/>
                    <a:pt x="308" y="37"/>
                  </a:cubicBezTo>
                  <a:cubicBezTo>
                    <a:pt x="308" y="49"/>
                    <a:pt x="298" y="58"/>
                    <a:pt x="287" y="58"/>
                  </a:cubicBezTo>
                  <a:cubicBezTo>
                    <a:pt x="262" y="58"/>
                    <a:pt x="262" y="58"/>
                    <a:pt x="262" y="58"/>
                  </a:cubicBezTo>
                  <a:cubicBezTo>
                    <a:pt x="262" y="179"/>
                    <a:pt x="262" y="179"/>
                    <a:pt x="262" y="179"/>
                  </a:cubicBezTo>
                  <a:cubicBezTo>
                    <a:pt x="360" y="347"/>
                    <a:pt x="360" y="347"/>
                    <a:pt x="360" y="347"/>
                  </a:cubicBezTo>
                  <a:cubicBezTo>
                    <a:pt x="372" y="368"/>
                    <a:pt x="357" y="393"/>
                    <a:pt x="333" y="393"/>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5" name="Freeform 50"/>
            <p:cNvSpPr/>
            <p:nvPr/>
          </p:nvSpPr>
          <p:spPr bwMode="auto">
            <a:xfrm>
              <a:off x="993775" y="4900613"/>
              <a:ext cx="1092200" cy="511175"/>
            </a:xfrm>
            <a:custGeom>
              <a:avLst/>
              <a:gdLst>
                <a:gd name="T0" fmla="*/ 282 w 366"/>
                <a:gd name="T1" fmla="*/ 0 h 171"/>
                <a:gd name="T2" fmla="*/ 145 w 366"/>
                <a:gd name="T3" fmla="*/ 45 h 171"/>
                <a:gd name="T4" fmla="*/ 54 w 366"/>
                <a:gd name="T5" fmla="*/ 51 h 171"/>
                <a:gd name="T6" fmla="*/ 11 w 366"/>
                <a:gd name="T7" fmla="*/ 125 h 171"/>
                <a:gd name="T8" fmla="*/ 38 w 366"/>
                <a:gd name="T9" fmla="*/ 171 h 171"/>
                <a:gd name="T10" fmla="*/ 327 w 366"/>
                <a:gd name="T11" fmla="*/ 171 h 171"/>
                <a:gd name="T12" fmla="*/ 354 w 366"/>
                <a:gd name="T13" fmla="*/ 125 h 171"/>
                <a:gd name="T14" fmla="*/ 282 w 366"/>
                <a:gd name="T15" fmla="*/ 0 h 1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6" h="171">
                  <a:moveTo>
                    <a:pt x="282" y="0"/>
                  </a:moveTo>
                  <a:cubicBezTo>
                    <a:pt x="229" y="16"/>
                    <a:pt x="183" y="39"/>
                    <a:pt x="145" y="45"/>
                  </a:cubicBezTo>
                  <a:cubicBezTo>
                    <a:pt x="114" y="50"/>
                    <a:pt x="85" y="53"/>
                    <a:pt x="54" y="51"/>
                  </a:cubicBezTo>
                  <a:cubicBezTo>
                    <a:pt x="11" y="125"/>
                    <a:pt x="11" y="125"/>
                    <a:pt x="11" y="125"/>
                  </a:cubicBezTo>
                  <a:cubicBezTo>
                    <a:pt x="0" y="146"/>
                    <a:pt x="14" y="171"/>
                    <a:pt x="38" y="171"/>
                  </a:cubicBezTo>
                  <a:cubicBezTo>
                    <a:pt x="327" y="171"/>
                    <a:pt x="327" y="171"/>
                    <a:pt x="327" y="171"/>
                  </a:cubicBezTo>
                  <a:cubicBezTo>
                    <a:pt x="351" y="171"/>
                    <a:pt x="366" y="146"/>
                    <a:pt x="354" y="125"/>
                  </a:cubicBezTo>
                  <a:lnTo>
                    <a:pt x="282"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6" name="Freeform 51"/>
            <p:cNvSpPr/>
            <p:nvPr/>
          </p:nvSpPr>
          <p:spPr bwMode="auto">
            <a:xfrm>
              <a:off x="1106488" y="5040313"/>
              <a:ext cx="285750" cy="371475"/>
            </a:xfrm>
            <a:custGeom>
              <a:avLst/>
              <a:gdLst>
                <a:gd name="T0" fmla="*/ 0 w 96"/>
                <a:gd name="T1" fmla="*/ 124 h 124"/>
                <a:gd name="T2" fmla="*/ 47 w 96"/>
                <a:gd name="T3" fmla="*/ 124 h 124"/>
                <a:gd name="T4" fmla="*/ 96 w 96"/>
                <a:gd name="T5" fmla="*/ 0 h 124"/>
                <a:gd name="T6" fmla="*/ 47 w 96"/>
                <a:gd name="T7" fmla="*/ 5 h 124"/>
                <a:gd name="T8" fmla="*/ 0 w 96"/>
                <a:gd name="T9" fmla="*/ 124 h 124"/>
              </a:gdLst>
              <a:ahLst/>
              <a:cxnLst>
                <a:cxn ang="0">
                  <a:pos x="T0" y="T1"/>
                </a:cxn>
                <a:cxn ang="0">
                  <a:pos x="T2" y="T3"/>
                </a:cxn>
                <a:cxn ang="0">
                  <a:pos x="T4" y="T5"/>
                </a:cxn>
                <a:cxn ang="0">
                  <a:pos x="T6" y="T7"/>
                </a:cxn>
                <a:cxn ang="0">
                  <a:pos x="T8" y="T9"/>
                </a:cxn>
              </a:cxnLst>
              <a:rect l="0" t="0" r="r" b="b"/>
              <a:pathLst>
                <a:path w="96" h="124">
                  <a:moveTo>
                    <a:pt x="0" y="124"/>
                  </a:moveTo>
                  <a:cubicBezTo>
                    <a:pt x="47" y="124"/>
                    <a:pt x="47" y="124"/>
                    <a:pt x="47" y="124"/>
                  </a:cubicBezTo>
                  <a:cubicBezTo>
                    <a:pt x="96" y="0"/>
                    <a:pt x="96" y="0"/>
                    <a:pt x="96" y="0"/>
                  </a:cubicBezTo>
                  <a:cubicBezTo>
                    <a:pt x="79" y="2"/>
                    <a:pt x="63" y="4"/>
                    <a:pt x="47" y="5"/>
                  </a:cubicBezTo>
                  <a:lnTo>
                    <a:pt x="0" y="124"/>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7" name="Oval 52"/>
            <p:cNvSpPr>
              <a:spLocks noChangeArrowheads="1"/>
            </p:cNvSpPr>
            <p:nvPr/>
          </p:nvSpPr>
          <p:spPr bwMode="auto">
            <a:xfrm>
              <a:off x="1503363" y="5262563"/>
              <a:ext cx="68263" cy="65088"/>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8" name="Oval 53"/>
            <p:cNvSpPr>
              <a:spLocks noChangeArrowheads="1"/>
            </p:cNvSpPr>
            <p:nvPr/>
          </p:nvSpPr>
          <p:spPr bwMode="auto">
            <a:xfrm>
              <a:off x="1690688" y="5086350"/>
              <a:ext cx="125413" cy="122238"/>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9" name="Oval 54"/>
            <p:cNvSpPr>
              <a:spLocks noChangeArrowheads="1"/>
            </p:cNvSpPr>
            <p:nvPr/>
          </p:nvSpPr>
          <p:spPr bwMode="auto">
            <a:xfrm>
              <a:off x="1408113" y="4046538"/>
              <a:ext cx="95250" cy="95250"/>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0" name="Oval 55"/>
            <p:cNvSpPr>
              <a:spLocks noChangeArrowheads="1"/>
            </p:cNvSpPr>
            <p:nvPr/>
          </p:nvSpPr>
          <p:spPr bwMode="auto">
            <a:xfrm>
              <a:off x="1590675" y="3933825"/>
              <a:ext cx="106363" cy="107950"/>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1" name="Oval 56"/>
            <p:cNvSpPr>
              <a:spLocks noChangeArrowheads="1"/>
            </p:cNvSpPr>
            <p:nvPr/>
          </p:nvSpPr>
          <p:spPr bwMode="auto">
            <a:xfrm>
              <a:off x="1476375" y="3709988"/>
              <a:ext cx="125413" cy="125413"/>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18" name="文字方塊 17">
            <a:extLst>
              <a:ext uri="{FF2B5EF4-FFF2-40B4-BE49-F238E27FC236}">
                <a16:creationId xmlns:a16="http://schemas.microsoft.com/office/drawing/2014/main" xmlns="" id="{21F3F18D-CE4B-41F3-B997-1DE65954B002}"/>
              </a:ext>
            </a:extLst>
          </p:cNvPr>
          <p:cNvSpPr txBox="1"/>
          <p:nvPr/>
        </p:nvSpPr>
        <p:spPr>
          <a:xfrm>
            <a:off x="3188050" y="2828836"/>
            <a:ext cx="5815900" cy="1200329"/>
          </a:xfrm>
          <a:prstGeom prst="rect">
            <a:avLst/>
          </a:prstGeom>
          <a:noFill/>
        </p:spPr>
        <p:txBody>
          <a:bodyPr wrap="square" rtlCol="0">
            <a:spAutoFit/>
          </a:bodyPr>
          <a:lstStyle/>
          <a:p>
            <a:pPr algn="ctr"/>
            <a:r>
              <a:rPr lang="zh-TW" altLang="en-US" sz="7200" dirty="0">
                <a:latin typeface="標楷體" panose="03000509000000000000" pitchFamily="65" charset="-120"/>
                <a:ea typeface="標楷體" panose="03000509000000000000" pitchFamily="65" charset="-120"/>
              </a:rPr>
              <a:t>謝謝聆聽</a:t>
            </a:r>
            <a:endParaRPr lang="en-US" altLang="zh-TW" sz="7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799714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3"/>
          <p:cNvSpPr txBox="1"/>
          <p:nvPr/>
        </p:nvSpPr>
        <p:spPr>
          <a:xfrm>
            <a:off x="571769" y="219396"/>
            <a:ext cx="1356281" cy="923330"/>
          </a:xfrm>
          <a:prstGeom prst="rect">
            <a:avLst/>
          </a:prstGeom>
          <a:noFill/>
        </p:spPr>
        <p:txBody>
          <a:bodyPr wrap="square" rtlCol="0">
            <a:spAutoFit/>
          </a:bodyPr>
          <a:lstStyle/>
          <a:p>
            <a:pPr>
              <a:lnSpc>
                <a:spcPct val="150000"/>
              </a:lnSpc>
            </a:pPr>
            <a:r>
              <a:rPr lang="zh-TW" altLang="en-US" sz="3600" b="1" dirty="0">
                <a:ln w="6350">
                  <a:noFill/>
                </a:ln>
                <a:solidFill>
                  <a:srgbClr val="5FC3F8"/>
                </a:solidFill>
                <a:latin typeface="微軟正黑體" panose="020B0604030504040204" pitchFamily="34" charset="-120"/>
                <a:ea typeface="微軟正黑體" panose="020B0604030504040204" pitchFamily="34" charset="-120"/>
              </a:rPr>
              <a:t>介紹</a:t>
            </a:r>
            <a:endParaRPr lang="en-US" altLang="zh-CN" sz="3600" b="1" dirty="0" smtClean="0">
              <a:ln w="6350">
                <a:noFill/>
              </a:ln>
              <a:solidFill>
                <a:srgbClr val="5FC3F8"/>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034696" y="314325"/>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xmlns="" id="{D9B3C2D1-1A88-4278-8391-1005BB0356C6}"/>
              </a:ext>
            </a:extLst>
          </p:cNvPr>
          <p:cNvSpPr/>
          <p:nvPr/>
        </p:nvSpPr>
        <p:spPr>
          <a:xfrm>
            <a:off x="571769" y="1347239"/>
            <a:ext cx="10474848" cy="5127109"/>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車輛之間的時</a:t>
            </a: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距</a:t>
            </a:r>
            <a:r>
              <a:rPr lang="en-US" altLang="zh-TW" sz="2400" dirty="0" smtClean="0">
                <a:latin typeface="Times New Roman" panose="02020603050405020304" pitchFamily="18" charset="0"/>
                <a:ea typeface="微軟正黑體" panose="020B0604030504040204" pitchFamily="34" charset="-120"/>
                <a:cs typeface="Times New Roman" panose="02020603050405020304" pitchFamily="18" charset="0"/>
              </a:rPr>
              <a:t>(Time headway)</a:t>
            </a: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是</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一個重要的微觀交通流屬性</a:t>
            </a: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smtClean="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它</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被用於交通工程的許多領域，因為它直接關係到交通安全、路段的服務水平和交通設施的容量</a:t>
            </a: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smtClean="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Wingdings" panose="05000000000000000000" pitchFamily="2" charset="2"/>
              <a:buChar char="u"/>
            </a:pP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測量</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技術中</a:t>
            </a: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，第一種技術，感應</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環等傳感器安裝在道路上的某個位置，以記錄車輛經過其路徑的時間。連續車輛的到達時間用於</a:t>
            </a: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計算</a:t>
            </a:r>
            <a:r>
              <a:rPr lang="en-US" altLang="zh-TW" sz="2400" dirty="0" smtClean="0">
                <a:latin typeface="Times New Roman" panose="02020603050405020304" pitchFamily="18" charset="0"/>
                <a:ea typeface="微軟正黑體" panose="020B0604030504040204" pitchFamily="34" charset="-120"/>
                <a:cs typeface="Times New Roman" panose="02020603050405020304" pitchFamily="18" charset="0"/>
              </a:rPr>
              <a:t>THW</a:t>
            </a: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smtClean="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Wingdings" panose="05000000000000000000" pitchFamily="2" charset="2"/>
              <a:buChar char="u"/>
            </a:pP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使用</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此程序，可以估計道路上某個位置的多個駕駛員使用的車頭時距</a:t>
            </a:r>
            <a:endParaRPr lang="en-US" altLang="zh-TW" sz="2400" dirty="0" smtClean="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Wingdings" panose="05000000000000000000" pitchFamily="2" charset="2"/>
              <a:buChar char="p"/>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第二種技術中，距離傳感器（例如雷達）安裝在車輛中以測量後續車輛與其領導者之間的距離。測量的距離和後面車輛的速度用於計算車頭時</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距</a:t>
            </a:r>
            <a:endParaRPr lang="en-US" altLang="zh-TW"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Wingdings" panose="05000000000000000000" pitchFamily="2" charset="2"/>
              <a:buChar char="p"/>
            </a:pP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使用這種技術，可以在道路上的任何時間計算後續車輛的車頭時距</a:t>
            </a: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smtClean="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使用第一種技術，在道路的某個位置識別</a:t>
            </a:r>
            <a:r>
              <a:rPr lang="zh-TW" altLang="en-US" sz="2400" b="1" dirty="0">
                <a:latin typeface="Times New Roman" panose="02020603050405020304" pitchFamily="18" charset="0"/>
                <a:ea typeface="微軟正黑體" panose="020B0604030504040204" pitchFamily="34" charset="-120"/>
                <a:cs typeface="Times New Roman" panose="02020603050405020304" pitchFamily="18" charset="0"/>
              </a:rPr>
              <a:t>多個駕駛員的行為</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，而第二種技術識別</a:t>
            </a:r>
            <a:r>
              <a:rPr lang="zh-TW" altLang="en-US" sz="2400" b="1" dirty="0">
                <a:latin typeface="Times New Roman" panose="02020603050405020304" pitchFamily="18" charset="0"/>
                <a:ea typeface="微軟正黑體" panose="020B0604030504040204" pitchFamily="34" charset="-120"/>
                <a:cs typeface="Times New Roman" panose="02020603050405020304" pitchFamily="18" charset="0"/>
              </a:rPr>
              <a:t>整個道路上的一個駕駛員的行為</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CN"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1356281" cy="923330"/>
          </a:xfrm>
          <a:prstGeom prst="rect">
            <a:avLst/>
          </a:prstGeom>
          <a:noFill/>
        </p:spPr>
        <p:txBody>
          <a:bodyPr wrap="square" rtlCol="0">
            <a:spAutoFit/>
          </a:bodyPr>
          <a:lstStyle/>
          <a:p>
            <a:pPr>
              <a:lnSpc>
                <a:spcPct val="150000"/>
              </a:lnSpc>
            </a:pPr>
            <a:r>
              <a:rPr lang="zh-TW" altLang="en-US" sz="3600" b="1" dirty="0">
                <a:ln w="6350">
                  <a:noFill/>
                </a:ln>
                <a:solidFill>
                  <a:srgbClr val="5FC3F8"/>
                </a:solidFill>
                <a:latin typeface="微軟正黑體" panose="020B0604030504040204" pitchFamily="34" charset="-120"/>
                <a:ea typeface="微軟正黑體" panose="020B0604030504040204" pitchFamily="34" charset="-120"/>
              </a:rPr>
              <a:t>介紹</a:t>
            </a:r>
            <a:endParaRPr lang="en-US" altLang="zh-CN" sz="3600" b="1" dirty="0" smtClean="0">
              <a:ln w="6350">
                <a:noFill/>
              </a:ln>
              <a:solidFill>
                <a:srgbClr val="5FC3F8"/>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833296" y="219396"/>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xmlns="" id="{D9B3C2D1-1A88-4278-8391-1005BB0356C6}"/>
              </a:ext>
            </a:extLst>
          </p:cNvPr>
          <p:cNvSpPr/>
          <p:nvPr/>
        </p:nvSpPr>
        <p:spPr>
          <a:xfrm>
            <a:off x="571769" y="1347239"/>
            <a:ext cx="10474848" cy="3323987"/>
          </a:xfrm>
          <a:prstGeom prst="rect">
            <a:avLst/>
          </a:prstGeom>
        </p:spPr>
        <p:txBody>
          <a:bodyPr wrap="square">
            <a:spAutoFit/>
          </a:bodyPr>
          <a:lstStyle/>
          <a:p>
            <a:pPr marL="342900" indent="-342900">
              <a:lnSpc>
                <a:spcPct val="125000"/>
              </a:lnSpc>
              <a:buFont typeface="Arial" panose="020B0604020202020204" pitchFamily="34" charset="0"/>
              <a:buChar char="•"/>
            </a:pPr>
            <a:r>
              <a:rPr lang="en-US" altLang="zh-TW" sz="2400" dirty="0" smtClean="0">
                <a:latin typeface="Times New Roman" panose="02020603050405020304" pitchFamily="18" charset="0"/>
                <a:ea typeface="微軟正黑體" panose="020B0604030504040204" pitchFamily="34" charset="-120"/>
                <a:cs typeface="Times New Roman" panose="02020603050405020304" pitchFamily="18" charset="0"/>
              </a:rPr>
              <a:t>THW</a:t>
            </a: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是</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指車輛的前（或後）保險槓通過指定點到其跟隨者的前（或後）保險槓到達同一點之間的時間，這意味著前（或後）保險槓的長度跟隨者）車輛在計算時距時被考慮在內</a:t>
            </a: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smtClean="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en-US" altLang="zh-CN"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Time </a:t>
            </a:r>
            <a:r>
              <a:rPr lang="en-US" altLang="zh-CN"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gap</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是從車輛的後部到其跟隨者的前部測量的</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計算時間間隔的一種更準確的方法是浮動車輛技術，其中使用已知的測試車輛的長度和速度準確地推導出時距，後者使用車輛的車載診斷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(OBD)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系統準確測量。</a:t>
            </a:r>
            <a:endParaRPr lang="en-US" altLang="zh-CN"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377035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3815174" cy="821572"/>
          </a:xfrm>
          <a:prstGeom prst="rect">
            <a:avLst/>
          </a:prstGeom>
          <a:noFill/>
        </p:spPr>
        <p:txBody>
          <a:bodyPr wrap="square" rtlCol="0">
            <a:spAutoFit/>
          </a:bodyPr>
          <a:lstStyle/>
          <a:p>
            <a:pPr>
              <a:lnSpc>
                <a:spcPct val="150000"/>
              </a:lnSpc>
            </a:pPr>
            <a:r>
              <a:rPr lang="zh-TW" altLang="en-US" sz="3600" b="1" dirty="0" smtClean="0">
                <a:ln w="6350">
                  <a:noFill/>
                </a:ln>
                <a:solidFill>
                  <a:srgbClr val="5FC3F8"/>
                </a:solidFill>
                <a:latin typeface="微軟正黑體" panose="020B0604030504040204" pitchFamily="34" charset="-120"/>
                <a:ea typeface="微軟正黑體" panose="020B0604030504040204" pitchFamily="34" charset="-120"/>
              </a:rPr>
              <a:t>介紹</a:t>
            </a:r>
            <a:r>
              <a:rPr lang="en-US" altLang="zh-TW" sz="3600" b="1" dirty="0" smtClean="0">
                <a:ln w="6350">
                  <a:noFill/>
                </a:ln>
                <a:solidFill>
                  <a:srgbClr val="5FC3F8"/>
                </a:solidFill>
                <a:latin typeface="微軟正黑體" panose="020B0604030504040204" pitchFamily="34" charset="-120"/>
                <a:ea typeface="微軟正黑體" panose="020B0604030504040204" pitchFamily="34" charset="-120"/>
              </a:rPr>
              <a:t>-</a:t>
            </a:r>
            <a:r>
              <a:rPr lang="zh-TW" altLang="en-US" sz="3600" b="1" dirty="0" smtClean="0">
                <a:ln w="6350">
                  <a:noFill/>
                </a:ln>
                <a:solidFill>
                  <a:srgbClr val="5FC3F8"/>
                </a:solidFill>
                <a:latin typeface="微軟正黑體" panose="020B0604030504040204" pitchFamily="34" charset="-120"/>
                <a:ea typeface="微軟正黑體" panose="020B0604030504040204" pitchFamily="34" charset="-120"/>
              </a:rPr>
              <a:t>文獻</a:t>
            </a:r>
            <a:endParaRPr lang="en-US" altLang="zh-CN" sz="3600" b="1" dirty="0" smtClean="0">
              <a:ln w="6350">
                <a:noFill/>
              </a:ln>
              <a:solidFill>
                <a:srgbClr val="5FC3F8"/>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833296" y="280650"/>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xmlns="" id="{D9B3C2D1-1A88-4278-8391-1005BB0356C6}"/>
              </a:ext>
            </a:extLst>
          </p:cNvPr>
          <p:cNvSpPr/>
          <p:nvPr/>
        </p:nvSpPr>
        <p:spPr>
          <a:xfrm>
            <a:off x="571769" y="1347239"/>
            <a:ext cx="10474848" cy="3785652"/>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本研究</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的目標之一是評估作為車速函數的時間</a:t>
            </a: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間隔分佈。</a:t>
            </a:r>
            <a:endParaRPr lang="en-US" altLang="zh-TW" sz="2400" dirty="0" smtClean="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en-US" altLang="zh-TW" sz="2400" dirty="0" err="1">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Taieb-Maimon</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和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Shinar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進行了一項實地研究，以評估駕駛員在跟車情況下的實際車頭距離。在他們的實驗中，參與者被要求</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保持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最小安全距離”和“舒適、正常的距離，無意超車”在前車後面，車速從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50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到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100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公里</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小時不等。 </a:t>
            </a:r>
            <a:endParaRPr lang="en-US" altLang="zh-TW"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en-US" altLang="zh-TW" sz="2400" dirty="0" err="1"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Teir</a:t>
            </a:r>
            <a:r>
              <a:rPr lang="en-US" altLang="zh-TW"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結果表明，</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參與者的</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車頭時距與速度相關，從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50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公里</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小時的平均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9.5 m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調整為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100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公里</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小時的平均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19 m</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，這導致平均最小車距與速度和距離幾乎恆定從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0.64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秒到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0.69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秒。</a:t>
            </a:r>
            <a:endParaRPr lang="en-US" altLang="zh-CN"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537148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1356281" cy="923330"/>
          </a:xfrm>
          <a:prstGeom prst="rect">
            <a:avLst/>
          </a:prstGeom>
          <a:noFill/>
        </p:spPr>
        <p:txBody>
          <a:bodyPr wrap="square" rtlCol="0">
            <a:spAutoFit/>
          </a:bodyPr>
          <a:lstStyle/>
          <a:p>
            <a:pPr>
              <a:lnSpc>
                <a:spcPct val="150000"/>
              </a:lnSpc>
            </a:pPr>
            <a:r>
              <a:rPr lang="zh-TW" altLang="en-US" sz="3600" b="1" dirty="0">
                <a:ln w="6350">
                  <a:noFill/>
                </a:ln>
                <a:solidFill>
                  <a:srgbClr val="5FC3F8"/>
                </a:solidFill>
                <a:latin typeface="微軟正黑體" panose="020B0604030504040204" pitchFamily="34" charset="-120"/>
                <a:ea typeface="微軟正黑體" panose="020B0604030504040204" pitchFamily="34" charset="-120"/>
              </a:rPr>
              <a:t>介紹</a:t>
            </a:r>
            <a:endParaRPr lang="en-US" altLang="zh-CN" sz="3600" b="1" dirty="0" smtClean="0">
              <a:ln w="6350">
                <a:noFill/>
              </a:ln>
              <a:solidFill>
                <a:srgbClr val="5FC3F8"/>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1046617" y="260032"/>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xmlns="" id="{D9B3C2D1-1A88-4278-8391-1005BB0356C6}"/>
              </a:ext>
            </a:extLst>
          </p:cNvPr>
          <p:cNvSpPr/>
          <p:nvPr/>
        </p:nvSpPr>
        <p:spPr>
          <a:xfrm>
            <a:off x="571769" y="1347239"/>
            <a:ext cx="10474848" cy="2357120"/>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布拉克斯頓等</a:t>
            </a: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人</a:t>
            </a:r>
            <a:r>
              <a:rPr lang="en-US" altLang="zh-TW" sz="2400" dirty="0" smtClean="0">
                <a:latin typeface="Times New Roman" panose="02020603050405020304" pitchFamily="18" charset="0"/>
                <a:ea typeface="微軟正黑體" panose="020B0604030504040204" pitchFamily="34" charset="-120"/>
                <a:cs typeface="Times New Roman" panose="02020603050405020304" pitchFamily="18" charset="0"/>
              </a:rPr>
              <a:t>(2009)</a:t>
            </a: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 測試</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車輛為兩組駕駛員收集數據：</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6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名主動參與者和 </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123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名被動受試者，他們在數據收集運行期間跟隨儀表化車輛進行觀察 </a:t>
            </a: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smtClean="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他們</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揭示了受試者之間或受試者內部的時間進度有很大程度的變化</a:t>
            </a: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smtClean="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當</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他們對參與者的結果進行平均時，他們發現平均前進速度隨著速度的增加而減少，速度增加到 </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15 m/s</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，之後它保持不變。</a:t>
            </a:r>
            <a:endParaRPr lang="en-US" altLang="zh-CN"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314594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6950260" cy="923330"/>
          </a:xfrm>
          <a:prstGeom prst="rect">
            <a:avLst/>
          </a:prstGeom>
          <a:noFill/>
        </p:spPr>
        <p:txBody>
          <a:bodyPr wrap="square" rtlCol="0">
            <a:spAutoFit/>
          </a:bodyPr>
          <a:lstStyle/>
          <a:p>
            <a:pPr>
              <a:lnSpc>
                <a:spcPct val="150000"/>
              </a:lnSpc>
            </a:pPr>
            <a:r>
              <a:rPr lang="zh-TW" altLang="en-US" sz="3600" b="1" dirty="0" smtClean="0">
                <a:ln w="6350">
                  <a:noFill/>
                </a:ln>
                <a:solidFill>
                  <a:schemeClr val="accent6">
                    <a:lumMod val="75000"/>
                  </a:schemeClr>
                </a:solidFill>
                <a:latin typeface="微軟正黑體" panose="020B0604030504040204" pitchFamily="34" charset="-120"/>
                <a:ea typeface="微軟正黑體" panose="020B0604030504040204" pitchFamily="34" charset="-120"/>
              </a:rPr>
              <a:t>方法</a:t>
            </a:r>
            <a:r>
              <a:rPr lang="en-US" altLang="zh-TW" sz="3600" b="1" dirty="0" smtClean="0">
                <a:ln w="6350">
                  <a:noFill/>
                </a:ln>
                <a:solidFill>
                  <a:schemeClr val="accent6">
                    <a:lumMod val="75000"/>
                  </a:schemeClr>
                </a:solidFill>
                <a:latin typeface="微軟正黑體" panose="020B0604030504040204" pitchFamily="34" charset="-120"/>
                <a:ea typeface="微軟正黑體" panose="020B0604030504040204" pitchFamily="34" charset="-120"/>
              </a:rPr>
              <a:t>-</a:t>
            </a:r>
            <a:r>
              <a:rPr lang="zh-TW" altLang="en-US" sz="3600" b="1" dirty="0" smtClean="0">
                <a:ln w="6350">
                  <a:noFill/>
                </a:ln>
                <a:solidFill>
                  <a:schemeClr val="accent6">
                    <a:lumMod val="75000"/>
                  </a:schemeClr>
                </a:solidFill>
                <a:latin typeface="微軟正黑體" panose="020B0604030504040204" pitchFamily="34" charset="-120"/>
                <a:ea typeface="微軟正黑體" panose="020B0604030504040204" pitchFamily="34" charset="-120"/>
              </a:rPr>
              <a:t>實際數據的</a:t>
            </a:r>
            <a:r>
              <a:rPr lang="zh-TW" altLang="en-US"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收集</a:t>
            </a:r>
            <a:endParaRPr lang="en-US" altLang="zh-CN" sz="3600" b="1" dirty="0" smtClean="0">
              <a:ln w="6350">
                <a:noFill/>
              </a:ln>
              <a:solidFill>
                <a:schemeClr val="accent6">
                  <a:lumMod val="75000"/>
                </a:schemeClr>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833296" y="219396"/>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xmlns="" id="{D9B3C2D1-1A88-4278-8391-1005BB0356C6}"/>
              </a:ext>
            </a:extLst>
          </p:cNvPr>
          <p:cNvSpPr/>
          <p:nvPr/>
        </p:nvSpPr>
        <p:spPr>
          <a:xfrm>
            <a:off x="571769" y="1347239"/>
            <a:ext cx="10474848" cy="3323987"/>
          </a:xfrm>
          <a:prstGeom prst="rect">
            <a:avLst/>
          </a:prstGeom>
        </p:spPr>
        <p:txBody>
          <a:bodyPr wrap="square">
            <a:spAutoFit/>
          </a:bodyPr>
          <a:lstStyle/>
          <a:p>
            <a:pPr marL="342900" indent="-342900">
              <a:lnSpc>
                <a:spcPct val="125000"/>
              </a:lnSpc>
              <a:buFont typeface="Arial" panose="020B0604020202020204" pitchFamily="34" charset="0"/>
              <a:buChar char="•"/>
            </a:pP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2002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年，弗吉尼亞理工大學交通研究所 </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(VTTI)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發起了一項研究，其中 </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100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輛汽車由指定的司機在華盛頓特區周圍安裝和駕駛</a:t>
            </a: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smtClean="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研究</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的結論產生了一個</a:t>
            </a:r>
            <a:r>
              <a:rPr lang="zh-TW" altLang="en-US" sz="2400" b="1" dirty="0">
                <a:latin typeface="Times New Roman" panose="02020603050405020304" pitchFamily="18" charset="0"/>
                <a:ea typeface="微軟正黑體" panose="020B0604030504040204" pitchFamily="34" charset="-120"/>
                <a:cs typeface="Times New Roman" panose="02020603050405020304" pitchFamily="18" charset="0"/>
              </a:rPr>
              <a:t>數據庫</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，其中包含 </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108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位司機完成的 </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207,000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次行程</a:t>
            </a:r>
            <a:r>
              <a:rPr lang="zh-TW" altLang="en-US" sz="2400" dirty="0" smtClean="0">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smtClean="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出於本研究的目的，僅使用了與跨越約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10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小時的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1,180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次跟車事件相關的數據集</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汽車</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跟隨數據是在杜勒斯機場通道的大約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13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公里長的路段上收集的</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380960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6950260" cy="923330"/>
          </a:xfrm>
          <a:prstGeom prst="rect">
            <a:avLst/>
          </a:prstGeom>
          <a:noFill/>
        </p:spPr>
        <p:txBody>
          <a:bodyPr wrap="square" rtlCol="0">
            <a:spAutoFit/>
          </a:bodyPr>
          <a:lstStyle/>
          <a:p>
            <a:pPr>
              <a:lnSpc>
                <a:spcPct val="150000"/>
              </a:lnSpc>
            </a:pPr>
            <a:r>
              <a:rPr lang="zh-TW" altLang="en-US" sz="3600" b="1" dirty="0" smtClean="0">
                <a:ln w="6350">
                  <a:noFill/>
                </a:ln>
                <a:solidFill>
                  <a:schemeClr val="accent6">
                    <a:lumMod val="75000"/>
                  </a:schemeClr>
                </a:solidFill>
                <a:latin typeface="微軟正黑體" panose="020B0604030504040204" pitchFamily="34" charset="-120"/>
                <a:ea typeface="微軟正黑體" panose="020B0604030504040204" pitchFamily="34" charset="-120"/>
              </a:rPr>
              <a:t>方法</a:t>
            </a:r>
            <a:r>
              <a:rPr lang="en-US" altLang="zh-TW" sz="3600" b="1" dirty="0" smtClean="0">
                <a:ln w="6350">
                  <a:noFill/>
                </a:ln>
                <a:solidFill>
                  <a:schemeClr val="accent6">
                    <a:lumMod val="75000"/>
                  </a:schemeClr>
                </a:solidFill>
                <a:latin typeface="微軟正黑體" panose="020B0604030504040204" pitchFamily="34" charset="-120"/>
                <a:ea typeface="微軟正黑體" panose="020B0604030504040204" pitchFamily="34" charset="-120"/>
              </a:rPr>
              <a:t>-</a:t>
            </a:r>
            <a:r>
              <a:rPr lang="zh-TW" altLang="en-US" sz="3600" b="1" dirty="0" smtClean="0">
                <a:ln w="6350">
                  <a:noFill/>
                </a:ln>
                <a:solidFill>
                  <a:schemeClr val="accent6">
                    <a:lumMod val="75000"/>
                  </a:schemeClr>
                </a:solidFill>
                <a:latin typeface="微軟正黑體" panose="020B0604030504040204" pitchFamily="34" charset="-120"/>
                <a:ea typeface="微軟正黑體" panose="020B0604030504040204" pitchFamily="34" charset="-120"/>
              </a:rPr>
              <a:t>實際數據的</a:t>
            </a:r>
            <a:r>
              <a:rPr lang="zh-TW" altLang="en-US"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收集</a:t>
            </a:r>
            <a:endParaRPr lang="en-US" altLang="zh-CN" sz="3600" b="1" dirty="0" smtClean="0">
              <a:ln w="6350">
                <a:noFill/>
              </a:ln>
              <a:solidFill>
                <a:schemeClr val="accent6">
                  <a:lumMod val="75000"/>
                </a:schemeClr>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833296" y="219396"/>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xmlns="" id="{D9B3C2D1-1A88-4278-8391-1005BB0356C6}"/>
              </a:ext>
            </a:extLst>
          </p:cNvPr>
          <p:cNvSpPr/>
          <p:nvPr/>
        </p:nvSpPr>
        <p:spPr>
          <a:xfrm>
            <a:off x="571769" y="1347239"/>
            <a:ext cx="10474848" cy="2862322"/>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本</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研究只選擇一個部分是為了在自由流動速度、容量速度、飽和流速和堵塞密度方面保持設施的均勻性</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評估</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數據是從七個不同的驅動程序收集的</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對於</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每個事件，本研究中使用的自然數據包括後車的</a:t>
            </a:r>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瞬時速度</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前車的瞬時速度以及兩輛車之間的</a:t>
            </a:r>
            <a:r>
              <a:rPr lang="zh-TW" altLang="en-US" sz="2400" b="1"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間隔距離</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使用</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安裝在儀表跟隨車輛中的雷達系統測量前車的瞬時速度和</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間隔距離</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CN"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632990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6950260" cy="923330"/>
          </a:xfrm>
          <a:prstGeom prst="rect">
            <a:avLst/>
          </a:prstGeom>
          <a:noFill/>
        </p:spPr>
        <p:txBody>
          <a:bodyPr wrap="square" rtlCol="0">
            <a:spAutoFit/>
          </a:bodyPr>
          <a:lstStyle/>
          <a:p>
            <a:pPr>
              <a:lnSpc>
                <a:spcPct val="150000"/>
              </a:lnSpc>
            </a:pPr>
            <a:r>
              <a:rPr lang="zh-TW" altLang="en-US" sz="3600" b="1" dirty="0" smtClean="0">
                <a:ln w="6350">
                  <a:noFill/>
                </a:ln>
                <a:solidFill>
                  <a:schemeClr val="accent6">
                    <a:lumMod val="75000"/>
                  </a:schemeClr>
                </a:solidFill>
                <a:latin typeface="微軟正黑體" panose="020B0604030504040204" pitchFamily="34" charset="-120"/>
                <a:ea typeface="微軟正黑體" panose="020B0604030504040204" pitchFamily="34" charset="-120"/>
              </a:rPr>
              <a:t>方法</a:t>
            </a:r>
            <a:r>
              <a:rPr lang="en-US" altLang="zh-TW" sz="3600" b="1" dirty="0" smtClean="0">
                <a:ln w="6350">
                  <a:noFill/>
                </a:ln>
                <a:solidFill>
                  <a:schemeClr val="accent6">
                    <a:lumMod val="75000"/>
                  </a:schemeClr>
                </a:solidFill>
                <a:latin typeface="微軟正黑體" panose="020B0604030504040204" pitchFamily="34" charset="-120"/>
                <a:ea typeface="微軟正黑體" panose="020B0604030504040204" pitchFamily="34" charset="-120"/>
              </a:rPr>
              <a:t>-</a:t>
            </a:r>
            <a:r>
              <a:rPr lang="zh-TW" altLang="en-US" sz="3600" b="1" dirty="0" smtClean="0">
                <a:ln w="6350">
                  <a:noFill/>
                </a:ln>
                <a:solidFill>
                  <a:schemeClr val="accent6">
                    <a:lumMod val="75000"/>
                  </a:schemeClr>
                </a:solidFill>
                <a:latin typeface="微軟正黑體" panose="020B0604030504040204" pitchFamily="34" charset="-120"/>
                <a:ea typeface="微軟正黑體" panose="020B0604030504040204" pitchFamily="34" charset="-120"/>
              </a:rPr>
              <a:t>實際數據的</a:t>
            </a:r>
            <a:r>
              <a:rPr lang="zh-TW" altLang="en-US"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收集</a:t>
            </a:r>
            <a:endParaRPr lang="en-US" altLang="zh-CN" sz="3600" b="1" dirty="0" smtClean="0">
              <a:ln w="6350">
                <a:noFill/>
              </a:ln>
              <a:solidFill>
                <a:schemeClr val="accent6">
                  <a:lumMod val="75000"/>
                </a:schemeClr>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833296" y="219396"/>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xmlns="" id="{D9B3C2D1-1A88-4278-8391-1005BB0356C6}"/>
              </a:ext>
            </a:extLst>
          </p:cNvPr>
          <p:cNvSpPr/>
          <p:nvPr/>
        </p:nvSpPr>
        <p:spPr>
          <a:xfrm>
            <a:off x="571769" y="1347239"/>
            <a:ext cx="10474848" cy="4708981"/>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然後過濾數據以確保僅分析穩態的跟車事件。這是通過從原始數據中僅提取滿足以下四個標準的事件來完成的</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7200" indent="-457200">
              <a:lnSpc>
                <a:spcPct val="125000"/>
              </a:lnSpc>
              <a:buFont typeface="+mj-lt"/>
              <a:buAutoNum type="arabicPeriod"/>
            </a:pP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主從</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車輛速度差的絕對值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&lt; 5%</a:t>
            </a:r>
          </a:p>
          <a:p>
            <a:pPr marL="457200" indent="-457200">
              <a:lnSpc>
                <a:spcPct val="125000"/>
              </a:lnSpc>
              <a:buFont typeface="+mj-lt"/>
              <a:buAutoNum type="arabicPeriod"/>
            </a:pP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所</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考慮事件期間的加速和</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或減速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&lt; 0.2 m/s 2</a:t>
            </a:r>
          </a:p>
          <a:p>
            <a:pPr marL="457200" indent="-457200">
              <a:lnSpc>
                <a:spcPct val="125000"/>
              </a:lnSpc>
              <a:buFont typeface="+mj-lt"/>
              <a:buAutoNum type="arabicPeriod"/>
            </a:pP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車頭</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時距（測量距離與儀表車長之和，整體除以跟車速度）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&lt; 4 s</a:t>
            </a:r>
          </a:p>
          <a:p>
            <a:pPr marL="457200" indent="-457200">
              <a:lnSpc>
                <a:spcPct val="125000"/>
              </a:lnSpc>
              <a:buFont typeface="+mj-lt"/>
              <a:buAutoNum type="arabicPeriod"/>
            </a:pP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距離</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間距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&lt; 100 </a:t>
            </a:r>
            <a:r>
              <a:rPr lang="en-US" altLang="zh-TW"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m</a:t>
            </a: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圖</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顯示了其中</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一個過濾</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事件。在這種情況下，跟隨車的行駛速度（</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98-102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公里</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小時）略高於領先車（</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95-98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公里</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小時），時間差距從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0.82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秒減少到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0.67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秒。因此，該事件和駕駛員的所有時間間隙數據點將被保存為速度間隔的單獨時間間隙測量值。</a:t>
            </a:r>
            <a:endParaRPr lang="en-US" altLang="zh-CN"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 name="AutoShape 2" descr="https://static-01.hindawi.com/articles/jat/volume-2019/7659496/figures/7659496.fig.001.svgz"/>
          <p:cNvSpPr>
            <a:spLocks noChangeAspect="1" noChangeArrowheads="1"/>
          </p:cNvSpPr>
          <p:nvPr/>
        </p:nvSpPr>
        <p:spPr bwMode="auto">
          <a:xfrm>
            <a:off x="579493" y="655319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pic>
        <p:nvPicPr>
          <p:cNvPr id="5" name="圖片 4"/>
          <p:cNvPicPr>
            <a:picLocks noChangeAspect="1"/>
          </p:cNvPicPr>
          <p:nvPr/>
        </p:nvPicPr>
        <p:blipFill>
          <a:blip r:embed="rId2"/>
          <a:stretch>
            <a:fillRect/>
          </a:stretch>
        </p:blipFill>
        <p:spPr>
          <a:xfrm>
            <a:off x="7437935" y="3489680"/>
            <a:ext cx="4663844" cy="3215919"/>
          </a:xfrm>
          <a:prstGeom prst="rect">
            <a:avLst/>
          </a:prstGeom>
        </p:spPr>
      </p:pic>
    </p:spTree>
    <p:extLst>
      <p:ext uri="{BB962C8B-B14F-4D97-AF65-F5344CB8AC3E}">
        <p14:creationId xmlns:p14="http://schemas.microsoft.com/office/powerpoint/2010/main" val="318443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6950260" cy="923330"/>
          </a:xfrm>
          <a:prstGeom prst="rect">
            <a:avLst/>
          </a:prstGeom>
          <a:noFill/>
        </p:spPr>
        <p:txBody>
          <a:bodyPr wrap="square" rtlCol="0">
            <a:spAutoFit/>
          </a:bodyPr>
          <a:lstStyle/>
          <a:p>
            <a:pPr>
              <a:lnSpc>
                <a:spcPct val="150000"/>
              </a:lnSpc>
            </a:pPr>
            <a:r>
              <a:rPr lang="zh-TW" altLang="en-US" sz="3600" b="1" dirty="0" smtClean="0">
                <a:ln w="6350">
                  <a:noFill/>
                </a:ln>
                <a:solidFill>
                  <a:schemeClr val="accent6">
                    <a:lumMod val="75000"/>
                  </a:schemeClr>
                </a:solidFill>
                <a:latin typeface="微軟正黑體" panose="020B0604030504040204" pitchFamily="34" charset="-120"/>
                <a:ea typeface="微軟正黑體" panose="020B0604030504040204" pitchFamily="34" charset="-120"/>
              </a:rPr>
              <a:t>方法</a:t>
            </a:r>
            <a:r>
              <a:rPr lang="en-US" altLang="zh-TW" sz="3600" b="1" dirty="0" smtClean="0">
                <a:ln w="6350">
                  <a:noFill/>
                </a:ln>
                <a:solidFill>
                  <a:schemeClr val="accent6">
                    <a:lumMod val="75000"/>
                  </a:schemeClr>
                </a:solidFill>
                <a:latin typeface="微軟正黑體" panose="020B0604030504040204" pitchFamily="34" charset="-120"/>
                <a:ea typeface="微軟正黑體" panose="020B0604030504040204" pitchFamily="34" charset="-120"/>
              </a:rPr>
              <a:t>-</a:t>
            </a:r>
            <a:r>
              <a:rPr lang="zh-TW" altLang="en-US" sz="3600" b="1" dirty="0" smtClean="0">
                <a:ln w="6350">
                  <a:noFill/>
                </a:ln>
                <a:solidFill>
                  <a:schemeClr val="accent6">
                    <a:lumMod val="75000"/>
                  </a:schemeClr>
                </a:solidFill>
                <a:latin typeface="微軟正黑體" panose="020B0604030504040204" pitchFamily="34" charset="-120"/>
                <a:ea typeface="微軟正黑體" panose="020B0604030504040204" pitchFamily="34" charset="-120"/>
              </a:rPr>
              <a:t>實際數據的</a:t>
            </a:r>
            <a:r>
              <a:rPr lang="zh-TW" altLang="en-US"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收集</a:t>
            </a:r>
            <a:endParaRPr lang="en-US" altLang="zh-CN" sz="3600" b="1" dirty="0" smtClean="0">
              <a:ln w="6350">
                <a:noFill/>
              </a:ln>
              <a:solidFill>
                <a:schemeClr val="accent6">
                  <a:lumMod val="75000"/>
                </a:schemeClr>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833296" y="219396"/>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xmlns="" id="{D9B3C2D1-1A88-4278-8391-1005BB0356C6}"/>
              </a:ext>
            </a:extLst>
          </p:cNvPr>
          <p:cNvSpPr/>
          <p:nvPr/>
        </p:nvSpPr>
        <p:spPr>
          <a:xfrm>
            <a:off x="571769" y="1347239"/>
            <a:ext cx="10474848" cy="1015663"/>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過濾</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了所有事件，就獲得了每個駕駛員和每個速度間隔的時間間隔數據</a:t>
            </a:r>
            <a:r>
              <a:rPr lang="zh-TW" altLang="en-US"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smtClean="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總共獲得了</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168,053</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個時間間隔樣本，大部分數據屬於速度區間。</a:t>
            </a:r>
            <a:endParaRPr lang="en-US" altLang="zh-CN"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3" name="圖片 2"/>
          <p:cNvPicPr>
            <a:picLocks noChangeAspect="1"/>
          </p:cNvPicPr>
          <p:nvPr/>
        </p:nvPicPr>
        <p:blipFill>
          <a:blip r:embed="rId2"/>
          <a:stretch>
            <a:fillRect/>
          </a:stretch>
        </p:blipFill>
        <p:spPr>
          <a:xfrm>
            <a:off x="2962876" y="3308252"/>
            <a:ext cx="5692633" cy="3391194"/>
          </a:xfrm>
          <a:prstGeom prst="rect">
            <a:avLst/>
          </a:prstGeom>
        </p:spPr>
      </p:pic>
      <p:sp>
        <p:nvSpPr>
          <p:cNvPr id="5" name="矩形 4"/>
          <p:cNvSpPr/>
          <p:nvPr/>
        </p:nvSpPr>
        <p:spPr>
          <a:xfrm>
            <a:off x="3133611" y="2787761"/>
            <a:ext cx="5032147" cy="369332"/>
          </a:xfrm>
          <a:prstGeom prst="rect">
            <a:avLst/>
          </a:prstGeom>
        </p:spPr>
        <p:txBody>
          <a:bodyPr wrap="none">
            <a:spAutoFit/>
          </a:bodyPr>
          <a:lstStyle/>
          <a:p>
            <a:r>
              <a:rPr lang="zh-TW" altLang="en-US" dirty="0">
                <a:latin typeface="微軟正黑體" panose="020B0604030504040204" pitchFamily="34" charset="-120"/>
                <a:ea typeface="微軟正黑體" panose="020B0604030504040204" pitchFamily="34" charset="-120"/>
              </a:rPr>
              <a:t>每個駕駛員和每個速度間隔的時間間隔樣本數。</a:t>
            </a:r>
          </a:p>
        </p:txBody>
      </p:sp>
    </p:spTree>
    <p:extLst>
      <p:ext uri="{BB962C8B-B14F-4D97-AF65-F5344CB8AC3E}">
        <p14:creationId xmlns:p14="http://schemas.microsoft.com/office/powerpoint/2010/main" val="3992224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自定义 1">
      <a:dk1>
        <a:sysClr val="windowText" lastClr="000000"/>
      </a:dk1>
      <a:lt1>
        <a:sysClr val="window" lastClr="FFFFFF"/>
      </a:lt1>
      <a:dk2>
        <a:srgbClr val="000000"/>
      </a:dk2>
      <a:lt2>
        <a:srgbClr val="FFFFFF"/>
      </a:lt2>
      <a:accent1>
        <a:srgbClr val="C140D8"/>
      </a:accent1>
      <a:accent2>
        <a:srgbClr val="5FC3F8"/>
      </a:accent2>
      <a:accent3>
        <a:srgbClr val="B1D741"/>
      </a:accent3>
      <a:accent4>
        <a:srgbClr val="FF847B"/>
      </a:accent4>
      <a:accent5>
        <a:srgbClr val="FEB82C"/>
      </a:accent5>
      <a:accent6>
        <a:srgbClr val="6A5DB0"/>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851</TotalTime>
  <Words>1602</Words>
  <Application>Microsoft Office PowerPoint</Application>
  <PresentationFormat>寬螢幕</PresentationFormat>
  <Paragraphs>70</Paragraphs>
  <Slides>15</Slides>
  <Notes>2</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15</vt:i4>
      </vt:variant>
    </vt:vector>
  </HeadingPairs>
  <TitlesOfParts>
    <vt:vector size="27" baseType="lpstr">
      <vt:lpstr>Microsoft YaHei</vt:lpstr>
      <vt:lpstr>SimSun</vt:lpstr>
      <vt:lpstr>等线</vt:lpstr>
      <vt:lpstr>等线 Light</vt:lpstr>
      <vt:lpstr>微軟正黑體</vt:lpstr>
      <vt:lpstr>新細明體</vt:lpstr>
      <vt:lpstr>標楷體</vt:lpstr>
      <vt:lpstr>Arial</vt:lpstr>
      <vt:lpstr>Calibri</vt:lpstr>
      <vt:lpstr>Times New Roman</vt:lpstr>
      <vt:lpstr>Wingdings</vt:lpstr>
      <vt:lpstr>Office 主题​​</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可爱卡通显微镜大学毕业答辩通用PPT模板</dc:title>
  <dc:creator>user</dc:creator>
  <cp:lastModifiedBy>Microsoft 帳戶</cp:lastModifiedBy>
  <cp:revision>76</cp:revision>
  <dcterms:created xsi:type="dcterms:W3CDTF">2017-03-31T12:11:00Z</dcterms:created>
  <dcterms:modified xsi:type="dcterms:W3CDTF">2021-06-04T15:18:41Z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2052-10.1.0.6490</vt:lpwstr>
  </property>
</Properties>
</file>